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0"/>
  </p:notesMasterIdLst>
  <p:sldIdLst>
    <p:sldId id="256" r:id="rId2"/>
    <p:sldId id="261" r:id="rId3"/>
    <p:sldId id="358" r:id="rId4"/>
    <p:sldId id="359" r:id="rId5"/>
    <p:sldId id="360" r:id="rId6"/>
    <p:sldId id="361" r:id="rId7"/>
    <p:sldId id="357" r:id="rId8"/>
    <p:sldId id="276" r:id="rId9"/>
    <p:sldId id="263" r:id="rId10"/>
    <p:sldId id="277" r:id="rId11"/>
    <p:sldId id="465" r:id="rId12"/>
    <p:sldId id="278" r:id="rId13"/>
    <p:sldId id="466" r:id="rId14"/>
    <p:sldId id="372" r:id="rId15"/>
    <p:sldId id="376" r:id="rId16"/>
    <p:sldId id="377" r:id="rId17"/>
    <p:sldId id="375" r:id="rId18"/>
    <p:sldId id="379" r:id="rId19"/>
    <p:sldId id="380" r:id="rId20"/>
    <p:sldId id="381" r:id="rId21"/>
    <p:sldId id="382" r:id="rId22"/>
    <p:sldId id="383" r:id="rId23"/>
    <p:sldId id="384" r:id="rId24"/>
    <p:sldId id="386" r:id="rId25"/>
    <p:sldId id="388" r:id="rId26"/>
    <p:sldId id="385" r:id="rId27"/>
    <p:sldId id="387" r:id="rId28"/>
    <p:sldId id="287" r:id="rId29"/>
    <p:sldId id="389" r:id="rId30"/>
    <p:sldId id="467" r:id="rId31"/>
    <p:sldId id="390" r:id="rId32"/>
    <p:sldId id="275" r:id="rId33"/>
    <p:sldId id="391" r:id="rId34"/>
    <p:sldId id="280" r:id="rId35"/>
    <p:sldId id="395" r:id="rId36"/>
    <p:sldId id="279" r:id="rId37"/>
    <p:sldId id="281" r:id="rId38"/>
    <p:sldId id="392" r:id="rId39"/>
    <p:sldId id="282" r:id="rId40"/>
    <p:sldId id="393" r:id="rId41"/>
    <p:sldId id="283" r:id="rId42"/>
    <p:sldId id="394" r:id="rId43"/>
    <p:sldId id="284" r:id="rId44"/>
    <p:sldId id="286" r:id="rId45"/>
    <p:sldId id="288" r:id="rId46"/>
    <p:sldId id="289" r:id="rId47"/>
    <p:sldId id="285" r:id="rId48"/>
    <p:sldId id="290" r:id="rId49"/>
    <p:sldId id="291" r:id="rId50"/>
    <p:sldId id="292" r:id="rId51"/>
    <p:sldId id="397" r:id="rId52"/>
    <p:sldId id="294" r:id="rId53"/>
    <p:sldId id="295" r:id="rId54"/>
    <p:sldId id="297" r:id="rId55"/>
    <p:sldId id="468" r:id="rId56"/>
    <p:sldId id="298" r:id="rId57"/>
    <p:sldId id="299" r:id="rId58"/>
    <p:sldId id="300" r:id="rId59"/>
    <p:sldId id="301" r:id="rId60"/>
    <p:sldId id="302" r:id="rId61"/>
    <p:sldId id="370" r:id="rId62"/>
    <p:sldId id="398" r:id="rId63"/>
    <p:sldId id="400" r:id="rId64"/>
    <p:sldId id="401" r:id="rId65"/>
    <p:sldId id="403" r:id="rId66"/>
    <p:sldId id="429" r:id="rId67"/>
    <p:sldId id="430" r:id="rId68"/>
    <p:sldId id="431" r:id="rId69"/>
    <p:sldId id="435" r:id="rId70"/>
    <p:sldId id="432" r:id="rId71"/>
    <p:sldId id="433" r:id="rId72"/>
    <p:sldId id="434" r:id="rId73"/>
    <p:sldId id="436" r:id="rId74"/>
    <p:sldId id="304" r:id="rId75"/>
    <p:sldId id="305" r:id="rId76"/>
    <p:sldId id="306" r:id="rId77"/>
    <p:sldId id="307" r:id="rId78"/>
    <p:sldId id="309" r:id="rId79"/>
    <p:sldId id="310" r:id="rId80"/>
    <p:sldId id="311" r:id="rId81"/>
    <p:sldId id="312" r:id="rId82"/>
    <p:sldId id="313" r:id="rId83"/>
    <p:sldId id="316" r:id="rId84"/>
    <p:sldId id="322" r:id="rId85"/>
    <p:sldId id="469" r:id="rId86"/>
    <p:sldId id="409" r:id="rId87"/>
    <p:sldId id="413" r:id="rId88"/>
    <p:sldId id="324" r:id="rId89"/>
    <p:sldId id="325" r:id="rId90"/>
    <p:sldId id="326" r:id="rId91"/>
    <p:sldId id="327" r:id="rId92"/>
    <p:sldId id="478" r:id="rId93"/>
    <p:sldId id="328" r:id="rId94"/>
    <p:sldId id="479" r:id="rId95"/>
    <p:sldId id="480" r:id="rId96"/>
    <p:sldId id="496" r:id="rId97"/>
    <p:sldId id="440" r:id="rId98"/>
    <p:sldId id="442" r:id="rId99"/>
    <p:sldId id="497" r:id="rId100"/>
    <p:sldId id="498" r:id="rId101"/>
    <p:sldId id="499" r:id="rId102"/>
    <p:sldId id="500" r:id="rId103"/>
    <p:sldId id="489" r:id="rId104"/>
    <p:sldId id="450" r:id="rId105"/>
    <p:sldId id="509" r:id="rId106"/>
    <p:sldId id="508" r:id="rId107"/>
    <p:sldId id="507" r:id="rId108"/>
    <p:sldId id="506" r:id="rId109"/>
    <p:sldId id="505" r:id="rId110"/>
    <p:sldId id="503" r:id="rId111"/>
    <p:sldId id="504" r:id="rId112"/>
    <p:sldId id="502" r:id="rId113"/>
    <p:sldId id="501" r:id="rId114"/>
    <p:sldId id="439" r:id="rId115"/>
    <p:sldId id="490" r:id="rId116"/>
    <p:sldId id="329" r:id="rId117"/>
    <p:sldId id="330" r:id="rId118"/>
    <p:sldId id="331" r:id="rId119"/>
    <p:sldId id="332" r:id="rId120"/>
    <p:sldId id="333" r:id="rId121"/>
    <p:sldId id="334" r:id="rId122"/>
    <p:sldId id="335" r:id="rId123"/>
    <p:sldId id="336" r:id="rId124"/>
    <p:sldId id="337" r:id="rId125"/>
    <p:sldId id="338" r:id="rId126"/>
    <p:sldId id="491" r:id="rId127"/>
    <p:sldId id="339" r:id="rId128"/>
    <p:sldId id="340" r:id="rId129"/>
    <p:sldId id="342" r:id="rId130"/>
    <p:sldId id="341" r:id="rId131"/>
    <p:sldId id="343" r:id="rId132"/>
    <p:sldId id="344" r:id="rId133"/>
    <p:sldId id="345" r:id="rId134"/>
    <p:sldId id="492" r:id="rId135"/>
    <p:sldId id="348" r:id="rId136"/>
    <p:sldId id="493" r:id="rId137"/>
    <p:sldId id="494" r:id="rId138"/>
    <p:sldId id="349" r:id="rId139"/>
    <p:sldId id="350" r:id="rId140"/>
    <p:sldId id="510" r:id="rId141"/>
    <p:sldId id="511" r:id="rId142"/>
    <p:sldId id="475" r:id="rId143"/>
    <p:sldId id="476" r:id="rId144"/>
    <p:sldId id="477" r:id="rId145"/>
    <p:sldId id="512" r:id="rId146"/>
    <p:sldId id="516" r:id="rId147"/>
    <p:sldId id="517" r:id="rId148"/>
    <p:sldId id="518" r:id="rId149"/>
    <p:sldId id="519" r:id="rId150"/>
    <p:sldId id="520" r:id="rId151"/>
    <p:sldId id="521" r:id="rId152"/>
    <p:sldId id="522" r:id="rId153"/>
    <p:sldId id="523" r:id="rId154"/>
    <p:sldId id="524" r:id="rId155"/>
    <p:sldId id="525" r:id="rId156"/>
    <p:sldId id="526" r:id="rId157"/>
    <p:sldId id="527" r:id="rId158"/>
    <p:sldId id="528" r:id="rId159"/>
    <p:sldId id="529" r:id="rId160"/>
    <p:sldId id="530" r:id="rId161"/>
    <p:sldId id="531" r:id="rId162"/>
    <p:sldId id="532" r:id="rId163"/>
    <p:sldId id="533" r:id="rId164"/>
    <p:sldId id="534" r:id="rId165"/>
    <p:sldId id="535" r:id="rId166"/>
    <p:sldId id="274" r:id="rId167"/>
    <p:sldId id="437" r:id="rId168"/>
    <p:sldId id="267" r:id="rId16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3160"/>
    <a:srgbClr val="335597"/>
    <a:srgbClr val="372E9E"/>
    <a:srgbClr val="1256CC"/>
    <a:srgbClr val="348ADB"/>
    <a:srgbClr val="F48288"/>
    <a:srgbClr val="A864E2"/>
    <a:srgbClr val="DFBAFF"/>
    <a:srgbClr val="F6A3A5"/>
    <a:srgbClr val="BDD7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6"/>
    <p:restoredTop sz="66734"/>
  </p:normalViewPr>
  <p:slideViewPr>
    <p:cSldViewPr snapToGrid="0">
      <p:cViewPr varScale="1">
        <p:scale>
          <a:sx n="124" d="100"/>
          <a:sy n="124" d="100"/>
        </p:scale>
        <p:origin x="184" y="184"/>
      </p:cViewPr>
      <p:guideLst>
        <p:guide orient="horz" pos="2160"/>
        <p:guide pos="3840"/>
      </p:guideLst>
    </p:cSldViewPr>
  </p:slideViewPr>
  <p:outlineViewPr>
    <p:cViewPr>
      <p:scale>
        <a:sx n="100" d="100"/>
        <a:sy n="100" d="100"/>
      </p:scale>
      <p:origin x="0" y="-36176"/>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notesMaster" Target="notesMasters/notesMaster1.xml"/><Relationship Id="rId171" Type="http://schemas.openxmlformats.org/officeDocument/2006/relationships/presProps" Target="presProps.xml"/><Relationship Id="rId172" Type="http://schemas.openxmlformats.org/officeDocument/2006/relationships/viewProps" Target="viewProps.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theme" Target="theme/theme1.xml"/><Relationship Id="rId174"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jpeg>
</file>

<file path=ppt/media/image13.png>
</file>

<file path=ppt/media/image130.jpeg>
</file>

<file path=ppt/media/image131.png>
</file>

<file path=ppt/media/image132.png>
</file>

<file path=ppt/media/image133.png>
</file>

<file path=ppt/media/image134.png>
</file>

<file path=ppt/media/image135.jp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gif>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gif>
</file>

<file path=ppt/media/image78.gif>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gif>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64786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0464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335578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359829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593871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726523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477573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812803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121110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168634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652182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150397"/>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9606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507966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84219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488527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5653138"/>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780026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57254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648303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36469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6782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3844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6705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628992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935928"/>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943110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2498199"/>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114479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899232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3440509"/>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571471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038260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92103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6599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615012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6188057"/>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46917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17748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6498619"/>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07555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865568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7967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206442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652784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9273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237631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7123753"/>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542136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6820050"/>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5325787"/>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5008843"/>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9195035"/>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59843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572020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3090390"/>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7302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2151327"/>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243499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479177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2894099"/>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469655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7074372"/>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501997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67807"/>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069562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569376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71878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8749728"/>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497514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829607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5574367"/>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936087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647496"/>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790482"/>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2aae67d54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g52aae67d54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8410903"/>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8868706"/>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65431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12005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82817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4985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2aae67d5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g52aae67d5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65898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362331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3054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389754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76958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05183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98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9181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1559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0778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6874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21331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88955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88903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019016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33723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24092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25155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79038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65267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90745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7617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44795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30665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17100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71495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91087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38193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00955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45650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5487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19626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1582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65963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238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2513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1845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08444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697725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542574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757902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63304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36040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6466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443683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08432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958061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85544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547944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444745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617667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5880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957822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00626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5879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2aae67d5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g52aae67d5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314857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324795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848539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662134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87204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301950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953475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016934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65363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870631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4542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917684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490690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90777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765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985503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665468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514752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014787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16608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691516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7583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384760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101879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563809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926004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397074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641668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931169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790075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2aae67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52aae67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747531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385725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2aae67d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52aae67d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8470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0"/>
    </mc:Choice>
    <mc:Fallback xmlns="">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2.png"/><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2.png"/><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2.png"/><Relationship Id="rId5" Type="http://schemas.openxmlformats.org/officeDocument/2006/relationships/image" Target="../media/image93.png"/><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4.gif"/><Relationship Id="rId1" Type="http://schemas.openxmlformats.org/officeDocument/2006/relationships/slideLayout" Target="../slideLayouts/slideLayout1.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5.png"/><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6.png"/><Relationship Id="rId1" Type="http://schemas.openxmlformats.org/officeDocument/2006/relationships/slideLayout" Target="../slideLayouts/slideLayout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7.png"/><Relationship Id="rId1" Type="http://schemas.openxmlformats.org/officeDocument/2006/relationships/slideLayout" Target="../slideLayouts/slideLayout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8.png"/><Relationship Id="rId1" Type="http://schemas.openxmlformats.org/officeDocument/2006/relationships/slideLayout" Target="../slideLayouts/slideLayout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9.png"/><Relationship Id="rId1" Type="http://schemas.openxmlformats.org/officeDocument/2006/relationships/slideLayout" Target="../slideLayouts/slideLayout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9.png"/><Relationship Id="rId5" Type="http://schemas.openxmlformats.org/officeDocument/2006/relationships/image" Target="../media/image100.png"/><Relationship Id="rId1" Type="http://schemas.openxmlformats.org/officeDocument/2006/relationships/slideLayout" Target="../slideLayouts/slideLayout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9.png"/><Relationship Id="rId5" Type="http://schemas.openxmlformats.org/officeDocument/2006/relationships/image" Target="../media/image101.png"/><Relationship Id="rId1" Type="http://schemas.openxmlformats.org/officeDocument/2006/relationships/slideLayout" Target="../slideLayouts/slideLayout1.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9.png"/><Relationship Id="rId5" Type="http://schemas.openxmlformats.org/officeDocument/2006/relationships/image" Target="../media/image102.png"/><Relationship Id="rId1" Type="http://schemas.openxmlformats.org/officeDocument/2006/relationships/slideLayout" Target="../slideLayouts/slideLayout1.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3.png"/><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4.png"/><Relationship Id="rId1" Type="http://schemas.openxmlformats.org/officeDocument/2006/relationships/slideLayout" Target="../slideLayouts/slideLayout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90.png"/><Relationship Id="rId6" Type="http://schemas.microsoft.com/office/2007/relationships/hdphoto" Target="../media/hdphoto5.wdp"/><Relationship Id="rId7" Type="http://schemas.microsoft.com/office/2007/relationships/hdphoto" Target="../media/hdphoto6.wdp"/><Relationship Id="rId8" Type="http://schemas.microsoft.com/office/2007/relationships/hdphoto" Target="../media/hdphoto7.wdp"/><Relationship Id="rId9" Type="http://schemas.microsoft.com/office/2007/relationships/hdphoto" Target="../media/hdphoto8.wdp"/><Relationship Id="rId10" Type="http://schemas.microsoft.com/office/2007/relationships/hdphoto" Target="../media/hdphoto9.wdp"/><Relationship Id="rId11" Type="http://schemas.microsoft.com/office/2007/relationships/hdphoto" Target="../media/hdphoto10.wdp"/><Relationship Id="rId1" Type="http://schemas.openxmlformats.org/officeDocument/2006/relationships/slideLayout" Target="../slideLayouts/slideLayout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5.png"/><Relationship Id="rId1" Type="http://schemas.openxmlformats.org/officeDocument/2006/relationships/slideLayout" Target="../slideLayouts/slideLayout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5.png"/><Relationship Id="rId5" Type="http://schemas.openxmlformats.org/officeDocument/2006/relationships/image" Target="../media/image106.png"/><Relationship Id="rId1" Type="http://schemas.openxmlformats.org/officeDocument/2006/relationships/slideLayout" Target="../slideLayouts/slideLayout1.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6.png"/><Relationship Id="rId5" Type="http://schemas.openxmlformats.org/officeDocument/2006/relationships/image" Target="../media/image107.png"/><Relationship Id="rId6" Type="http://schemas.openxmlformats.org/officeDocument/2006/relationships/image" Target="../media/image108.png"/><Relationship Id="rId1" Type="http://schemas.openxmlformats.org/officeDocument/2006/relationships/slideLayout" Target="../slideLayouts/slideLayout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6.png"/><Relationship Id="rId5" Type="http://schemas.openxmlformats.org/officeDocument/2006/relationships/image" Target="../media/image109.png"/><Relationship Id="rId6" Type="http://schemas.openxmlformats.org/officeDocument/2006/relationships/image" Target="../media/image108.png"/><Relationship Id="rId1" Type="http://schemas.openxmlformats.org/officeDocument/2006/relationships/slideLayout" Target="../slideLayouts/slideLayout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6.png"/><Relationship Id="rId5" Type="http://schemas.openxmlformats.org/officeDocument/2006/relationships/image" Target="../media/image110.png"/><Relationship Id="rId6" Type="http://schemas.openxmlformats.org/officeDocument/2006/relationships/image" Target="../media/image108.png"/><Relationship Id="rId1" Type="http://schemas.openxmlformats.org/officeDocument/2006/relationships/slideLayout" Target="../slideLayouts/slideLayout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6.png"/><Relationship Id="rId5" Type="http://schemas.openxmlformats.org/officeDocument/2006/relationships/image" Target="../media/image111.png"/><Relationship Id="rId6" Type="http://schemas.openxmlformats.org/officeDocument/2006/relationships/image" Target="../media/image107.png"/><Relationship Id="rId7" Type="http://schemas.openxmlformats.org/officeDocument/2006/relationships/image" Target="../media/image109.png"/><Relationship Id="rId8" Type="http://schemas.openxmlformats.org/officeDocument/2006/relationships/image" Target="../media/image110.png"/><Relationship Id="rId1" Type="http://schemas.openxmlformats.org/officeDocument/2006/relationships/slideLayout" Target="../slideLayouts/slideLayout1.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6.png"/><Relationship Id="rId5" Type="http://schemas.openxmlformats.org/officeDocument/2006/relationships/image" Target="../media/image111.png"/><Relationship Id="rId6" Type="http://schemas.openxmlformats.org/officeDocument/2006/relationships/image" Target="../media/image93.png"/><Relationship Id="rId1" Type="http://schemas.openxmlformats.org/officeDocument/2006/relationships/slideLayout" Target="../slideLayouts/slideLayout1.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2.png"/><Relationship Id="rId5"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4.png"/><Relationship Id="rId5" Type="http://schemas.openxmlformats.org/officeDocument/2006/relationships/image" Target="../media/image113.png"/><Relationship Id="rId1" Type="http://schemas.openxmlformats.org/officeDocument/2006/relationships/slideLayout" Target="../slideLayouts/slideLayout1.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4.png"/><Relationship Id="rId5" Type="http://schemas.openxmlformats.org/officeDocument/2006/relationships/image" Target="../media/image113.png"/><Relationship Id="rId1" Type="http://schemas.openxmlformats.org/officeDocument/2006/relationships/slideLayout" Target="../slideLayouts/slideLayout1.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2.png"/><Relationship Id="rId5"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5.png"/><Relationship Id="rId1" Type="http://schemas.openxmlformats.org/officeDocument/2006/relationships/slideLayout" Target="../slideLayouts/slideLayout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5.png"/><Relationship Id="rId5" Type="http://schemas.openxmlformats.org/officeDocument/2006/relationships/image" Target="../media/image116.png"/><Relationship Id="rId6" Type="http://schemas.openxmlformats.org/officeDocument/2006/relationships/image" Target="../media/image117.png"/><Relationship Id="rId1" Type="http://schemas.openxmlformats.org/officeDocument/2006/relationships/slideLayout" Target="../slideLayouts/slideLayout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6.png"/><Relationship Id="rId5" Type="http://schemas.openxmlformats.org/officeDocument/2006/relationships/image" Target="../media/image117.png"/><Relationship Id="rId6" Type="http://schemas.openxmlformats.org/officeDocument/2006/relationships/image" Target="../media/image118.png"/><Relationship Id="rId7"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8.png"/><Relationship Id="rId5" Type="http://schemas.openxmlformats.org/officeDocument/2006/relationships/image" Target="../media/image113.png"/><Relationship Id="rId1" Type="http://schemas.openxmlformats.org/officeDocument/2006/relationships/slideLayout" Target="../slideLayouts/slideLayout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8.png"/><Relationship Id="rId5" Type="http://schemas.openxmlformats.org/officeDocument/2006/relationships/image" Target="../media/image119.png"/><Relationship Id="rId6" Type="http://schemas.openxmlformats.org/officeDocument/2006/relationships/image" Target="../media/image113.png"/><Relationship Id="rId1" Type="http://schemas.openxmlformats.org/officeDocument/2006/relationships/slideLayout" Target="../slideLayouts/slideLayout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8.png"/><Relationship Id="rId5" Type="http://schemas.openxmlformats.org/officeDocument/2006/relationships/image" Target="../media/image120.png"/><Relationship Id="rId6" Type="http://schemas.openxmlformats.org/officeDocument/2006/relationships/image" Target="../media/image113.png"/><Relationship Id="rId1" Type="http://schemas.openxmlformats.org/officeDocument/2006/relationships/slideLayout" Target="../slideLayouts/slideLayout1.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6.png"/><Relationship Id="rId5" Type="http://schemas.openxmlformats.org/officeDocument/2006/relationships/image" Target="../media/image117.png"/><Relationship Id="rId6" Type="http://schemas.openxmlformats.org/officeDocument/2006/relationships/image" Target="../media/image121.png"/><Relationship Id="rId7" Type="http://schemas.openxmlformats.org/officeDocument/2006/relationships/image" Target="../media/image118.png"/><Relationship Id="rId8" Type="http://schemas.openxmlformats.org/officeDocument/2006/relationships/image" Target="../media/image120.png"/><Relationship Id="rId9" Type="http://schemas.openxmlformats.org/officeDocument/2006/relationships/image" Target="../media/image122.png"/><Relationship Id="rId10"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6.png"/><Relationship Id="rId5" Type="http://schemas.openxmlformats.org/officeDocument/2006/relationships/image" Target="../media/image117.png"/><Relationship Id="rId6"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6.png"/><Relationship Id="rId5" Type="http://schemas.openxmlformats.org/officeDocument/2006/relationships/image" Target="../media/image117.png"/><Relationship Id="rId6" Type="http://schemas.openxmlformats.org/officeDocument/2006/relationships/image" Target="../media/image123.png"/><Relationship Id="rId7" Type="http://schemas.openxmlformats.org/officeDocument/2006/relationships/image" Target="../media/image124.png"/><Relationship Id="rId8" Type="http://schemas.openxmlformats.org/officeDocument/2006/relationships/image" Target="../media/image120.png"/><Relationship Id="rId9" Type="http://schemas.openxmlformats.org/officeDocument/2006/relationships/image" Target="../media/image122.png"/><Relationship Id="rId1" Type="http://schemas.openxmlformats.org/officeDocument/2006/relationships/slideLayout" Target="../slideLayouts/slideLayout1.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5.png"/><Relationship Id="rId1" Type="http://schemas.openxmlformats.org/officeDocument/2006/relationships/slideLayout" Target="../slideLayouts/slideLayout1.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6.png"/><Relationship Id="rId1" Type="http://schemas.openxmlformats.org/officeDocument/2006/relationships/slideLayout" Target="../slideLayouts/slideLayout1.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7.png"/><Relationship Id="rId5" Type="http://schemas.openxmlformats.org/officeDocument/2006/relationships/image" Target="../media/image126.png"/><Relationship Id="rId1" Type="http://schemas.openxmlformats.org/officeDocument/2006/relationships/slideLayout" Target="../slideLayouts/slideLayout1.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90.png"/><Relationship Id="rId6" Type="http://schemas.microsoft.com/office/2007/relationships/hdphoto" Target="../media/hdphoto5.wdp"/><Relationship Id="rId7" Type="http://schemas.microsoft.com/office/2007/relationships/hdphoto" Target="../media/hdphoto6.wdp"/><Relationship Id="rId8" Type="http://schemas.openxmlformats.org/officeDocument/2006/relationships/image" Target="../media/image106.png"/><Relationship Id="rId9" Type="http://schemas.openxmlformats.org/officeDocument/2006/relationships/image" Target="../media/image120.png"/><Relationship Id="rId10" Type="http://schemas.openxmlformats.org/officeDocument/2006/relationships/image" Target="../media/image119.png"/><Relationship Id="rId11" Type="http://schemas.openxmlformats.org/officeDocument/2006/relationships/image" Target="../media/image93.png"/><Relationship Id="rId1" Type="http://schemas.openxmlformats.org/officeDocument/2006/relationships/slideLayout" Target="../slideLayouts/slideLayout1.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90.png"/><Relationship Id="rId6" Type="http://schemas.microsoft.com/office/2007/relationships/hdphoto" Target="../media/hdphoto5.wdp"/><Relationship Id="rId7" Type="http://schemas.microsoft.com/office/2007/relationships/hdphoto" Target="../media/hdphoto8.wdp"/><Relationship Id="rId8" Type="http://schemas.openxmlformats.org/officeDocument/2006/relationships/image" Target="../media/image127.png"/><Relationship Id="rId1" Type="http://schemas.openxmlformats.org/officeDocument/2006/relationships/slideLayout" Target="../slideLayouts/slideLayout1.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8.png"/><Relationship Id="rId1" Type="http://schemas.openxmlformats.org/officeDocument/2006/relationships/slideLayout" Target="../slideLayouts/slideLayout1.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9.jpeg"/><Relationship Id="rId1" Type="http://schemas.openxmlformats.org/officeDocument/2006/relationships/slideLayout" Target="../slideLayouts/slideLayout1.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0.jpeg"/><Relationship Id="rId1" Type="http://schemas.openxmlformats.org/officeDocument/2006/relationships/slideLayout" Target="../slideLayouts/slideLayout1.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1.png"/><Relationship Id="rId1" Type="http://schemas.openxmlformats.org/officeDocument/2006/relationships/slideLayout" Target="../slideLayouts/slideLayout1.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2.png"/><Relationship Id="rId1" Type="http://schemas.openxmlformats.org/officeDocument/2006/relationships/slideLayout" Target="../slideLayouts/slideLayout1.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2.png"/><Relationship Id="rId5" Type="http://schemas.openxmlformats.org/officeDocument/2006/relationships/image" Target="../media/image133.png"/><Relationship Id="rId1" Type="http://schemas.openxmlformats.org/officeDocument/2006/relationships/slideLayout" Target="../slideLayouts/slideLayout1.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4.png"/><Relationship Id="rId1" Type="http://schemas.openxmlformats.org/officeDocument/2006/relationships/slideLayout" Target="../slideLayouts/slideLayout1.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5.jpg"/><Relationship Id="rId1" Type="http://schemas.openxmlformats.org/officeDocument/2006/relationships/slideLayout" Target="../slideLayouts/slideLayout1.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2.png"/><Relationship Id="rId1" Type="http://schemas.openxmlformats.org/officeDocument/2006/relationships/slideLayout" Target="../slideLayouts/slideLayout1.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6.png"/><Relationship Id="rId1" Type="http://schemas.openxmlformats.org/officeDocument/2006/relationships/slideLayout" Target="../slideLayouts/slideLayout1.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7.png"/><Relationship Id="rId1" Type="http://schemas.openxmlformats.org/officeDocument/2006/relationships/slideLayout" Target="../slideLayouts/slideLayout1.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8.png"/><Relationship Id="rId1" Type="http://schemas.openxmlformats.org/officeDocument/2006/relationships/slideLayout" Target="../slideLayouts/slideLayout1.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9.png"/><Relationship Id="rId1" Type="http://schemas.openxmlformats.org/officeDocument/2006/relationships/slideLayout" Target="../slideLayouts/slideLayout1.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0.png"/><Relationship Id="rId1" Type="http://schemas.openxmlformats.org/officeDocument/2006/relationships/slideLayout" Target="../slideLayouts/slideLayout1.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1.png"/><Relationship Id="rId1" Type="http://schemas.openxmlformats.org/officeDocument/2006/relationships/slideLayout" Target="../slideLayouts/slideLayout1.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2.png"/><Relationship Id="rId1" Type="http://schemas.openxmlformats.org/officeDocument/2006/relationships/slideLayout" Target="../slideLayouts/slideLayout1.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3.png"/><Relationship Id="rId1" Type="http://schemas.openxmlformats.org/officeDocument/2006/relationships/slideLayout" Target="../slideLayouts/slideLayout1.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4.png"/><Relationship Id="rId1" Type="http://schemas.openxmlformats.org/officeDocument/2006/relationships/slideLayout" Target="../slideLayouts/slideLayout1.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1.png"/><Relationship Id="rId1" Type="http://schemas.openxmlformats.org/officeDocument/2006/relationships/slideLayout" Target="../slideLayouts/slideLayout1.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5.png"/><Relationship Id="rId1" Type="http://schemas.openxmlformats.org/officeDocument/2006/relationships/slideLayout" Target="../slideLayouts/slideLayout1.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6.png"/><Relationship Id="rId1" Type="http://schemas.openxmlformats.org/officeDocument/2006/relationships/slideLayout" Target="../slideLayouts/slideLayout1.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7.png"/><Relationship Id="rId1" Type="http://schemas.openxmlformats.org/officeDocument/2006/relationships/slideLayout" Target="../slideLayouts/slideLayout1.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6.xml"/><Relationship Id="rId3" Type="http://schemas.openxmlformats.org/officeDocument/2006/relationships/image" Target="../media/image2.png"/></Relationships>
</file>

<file path=ppt/slides/_rels/slide16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8.png"/><Relationship Id="rId1" Type="http://schemas.openxmlformats.org/officeDocument/2006/relationships/slideLayout" Target="../slideLayouts/slideLayout1.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8.xml"/><Relationship Id="rId3" Type="http://schemas.openxmlformats.org/officeDocument/2006/relationships/image" Target="../media/image149.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8.png"/><Relationship Id="rId5" Type="http://schemas.openxmlformats.org/officeDocument/2006/relationships/image" Target="../media/image16.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9.png"/><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0.png"/><Relationship Id="rId5" Type="http://schemas.openxmlformats.org/officeDocument/2006/relationships/image" Target="../media/image16.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1.png"/><Relationship Id="rId5" Type="http://schemas.openxmlformats.org/officeDocument/2006/relationships/image" Target="../media/image16.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2.png"/><Relationship Id="rId5" Type="http://schemas.openxmlformats.org/officeDocument/2006/relationships/image" Target="../media/image16.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3.png"/><Relationship Id="rId5" Type="http://schemas.openxmlformats.org/officeDocument/2006/relationships/image" Target="../media/image16.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4.gif"/><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5.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5.png"/><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7.png"/><Relationship Id="rId5" Type="http://schemas.openxmlformats.org/officeDocument/2006/relationships/image" Target="../media/image28.png"/><Relationship Id="rId6"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9.png"/><Relationship Id="rId5" Type="http://schemas.openxmlformats.org/officeDocument/2006/relationships/image" Target="../media/image30.png"/><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9.png"/><Relationship Id="rId5" Type="http://schemas.openxmlformats.org/officeDocument/2006/relationships/image" Target="../media/image30.png"/><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3.png"/><Relationship Id="rId5" Type="http://schemas.openxmlformats.org/officeDocument/2006/relationships/image" Target="../media/image32.png"/><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4.jpeg"/><Relationship Id="rId5" Type="http://schemas.microsoft.com/office/2007/relationships/hdphoto" Target="../media/hdphoto3.wdp"/><Relationship Id="rId6" Type="http://schemas.openxmlformats.org/officeDocument/2006/relationships/image" Target="../media/image35.png"/><Relationship Id="rId7" Type="http://schemas.openxmlformats.org/officeDocument/2006/relationships/image" Target="../media/image36.png"/><Relationship Id="rId8"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7.png"/><Relationship Id="rId5" Type="http://schemas.openxmlformats.org/officeDocument/2006/relationships/image" Target="../media/image38.jpeg"/><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image" Target="../media/image41.png"/><Relationship Id="rId7" Type="http://schemas.openxmlformats.org/officeDocument/2006/relationships/image" Target="../media/image42.png"/><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2.png"/><Relationship Id="rId5" Type="http://schemas.openxmlformats.org/officeDocument/2006/relationships/image" Target="../media/image38.jpeg"/><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3.png"/><Relationship Id="rId7" Type="http://schemas.openxmlformats.org/officeDocument/2006/relationships/image" Target="../media/image44.png"/><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4.png"/><Relationship Id="rId5" Type="http://schemas.openxmlformats.org/officeDocument/2006/relationships/image" Target="../media/image38.jpeg"/><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8.jpeg"/><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5.png"/><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0.png"/><Relationship Id="rId5" Type="http://schemas.openxmlformats.org/officeDocument/2006/relationships/image" Target="../media/image46.gif"/><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7.png"/><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7.png"/><Relationship Id="rId5" Type="http://schemas.openxmlformats.org/officeDocument/2006/relationships/image" Target="../media/image48.png"/><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5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7.png"/><Relationship Id="rId5" Type="http://schemas.openxmlformats.org/officeDocument/2006/relationships/image" Target="../media/image49.png"/><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47.png"/><Relationship Id="rId5" Type="http://schemas.openxmlformats.org/officeDocument/2006/relationships/image" Target="../media/image49.png"/><Relationship Id="rId6" Type="http://schemas.openxmlformats.org/officeDocument/2006/relationships/image" Target="../media/image39.png"/><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0.png"/><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1.png"/><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2.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3.png"/><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4.png"/><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5.png"/><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6.png"/><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7.png"/><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8.png"/><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59.png"/><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0.png"/><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1.png"/><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4.gif"/><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2.png"/><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3.png"/><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4.png"/><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5.png"/><Relationship Id="rId5" Type="http://schemas.openxmlformats.org/officeDocument/2006/relationships/image" Target="../media/image66.png"/><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7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7.png"/><Relationship Id="rId5" Type="http://schemas.openxmlformats.org/officeDocument/2006/relationships/image" Target="../media/image68.png"/><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9.png"/><Relationship Id="rId5" Type="http://schemas.openxmlformats.org/officeDocument/2006/relationships/image" Target="../media/image70.png"/><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0.png"/><Relationship Id="rId5" Type="http://schemas.openxmlformats.org/officeDocument/2006/relationships/image" Target="../media/image71.png"/><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2.png"/><Relationship Id="rId5" Type="http://schemas.openxmlformats.org/officeDocument/2006/relationships/image" Target="../media/image64.png"/><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3.png"/><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4.png"/><Relationship Id="rId1" Type="http://schemas.openxmlformats.org/officeDocument/2006/relationships/slideLayout" Target="../slideLayouts/slideLayout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5.png"/><Relationship Id="rId5" Type="http://schemas.openxmlformats.org/officeDocument/2006/relationships/image" Target="../media/image35.png"/><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6.png"/><Relationship Id="rId5" Type="http://schemas.openxmlformats.org/officeDocument/2006/relationships/image" Target="../media/image35.png"/><Relationship Id="rId1" Type="http://schemas.openxmlformats.org/officeDocument/2006/relationships/slideLayout" Target="../slideLayouts/slideLayout1.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8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7.gif"/><Relationship Id="rId5" Type="http://schemas.openxmlformats.org/officeDocument/2006/relationships/image" Target="../media/image78.gif"/><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9.png"/><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0.png"/><Relationship Id="rId5" Type="http://schemas.microsoft.com/office/2007/relationships/hdphoto" Target="../media/hdphoto4.wdp"/><Relationship Id="rId1" Type="http://schemas.openxmlformats.org/officeDocument/2006/relationships/slideLayout" Target="../slideLayouts/slideLayout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9.png"/><Relationship Id="rId1" Type="http://schemas.openxmlformats.org/officeDocument/2006/relationships/slideLayout" Target="../slideLayouts/slideLayout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9.png"/><Relationship Id="rId1" Type="http://schemas.openxmlformats.org/officeDocument/2006/relationships/slideLayout" Target="../slideLayouts/slideLayout1.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79.png"/><Relationship Id="rId5" Type="http://schemas.openxmlformats.org/officeDocument/2006/relationships/image" Target="../media/image81.png"/><Relationship Id="rId1" Type="http://schemas.openxmlformats.org/officeDocument/2006/relationships/slideLayout" Target="../slideLayouts/slideLayout1.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2.png"/><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84.png"/><Relationship Id="rId1" Type="http://schemas.openxmlformats.org/officeDocument/2006/relationships/slideLayout" Target="../slideLayouts/slideLayout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5.png"/><Relationship Id="rId5" Type="http://schemas.openxmlformats.org/officeDocument/2006/relationships/image" Target="../media/image84.png"/><Relationship Id="rId6"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4.png"/><Relationship Id="rId5" Type="http://schemas.openxmlformats.org/officeDocument/2006/relationships/image" Target="../media/image86.png"/><Relationship Id="rId1" Type="http://schemas.openxmlformats.org/officeDocument/2006/relationships/slideLayout" Target="../slideLayouts/slideLayout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7.png"/><Relationship Id="rId5" Type="http://schemas.openxmlformats.org/officeDocument/2006/relationships/image" Target="../media/image83.png"/><Relationship Id="rId1" Type="http://schemas.openxmlformats.org/officeDocument/2006/relationships/slideLayout" Target="../slideLayouts/slideLayout1.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88.png"/><Relationship Id="rId1" Type="http://schemas.openxmlformats.org/officeDocument/2006/relationships/slideLayout" Target="../slideLayouts/slideLayout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88.png"/><Relationship Id="rId1" Type="http://schemas.openxmlformats.org/officeDocument/2006/relationships/slideLayout" Target="../slideLayouts/slideLayout1.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9.png"/><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83.png"/><Relationship Id="rId5" Type="http://schemas.openxmlformats.org/officeDocument/2006/relationships/image" Target="../media/image90.png"/><Relationship Id="rId6" Type="http://schemas.microsoft.com/office/2007/relationships/hdphoto" Target="../media/hdphoto5.wdp"/><Relationship Id="rId7" Type="http://schemas.microsoft.com/office/2007/relationships/hdphoto" Target="../media/hdphoto6.wdp"/><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1.png"/><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2.png"/><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0" y="0"/>
            <a:ext cx="12197954"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REDES NEURONALES</a:t>
            </a:r>
            <a:endParaRPr lang="en-US" b="1" dirty="0">
              <a:ln w="6350">
                <a:solidFill>
                  <a:schemeClr val="tx1">
                    <a:lumMod val="85000"/>
                    <a:lumOff val="15000"/>
                  </a:schemeClr>
                </a:solidFill>
              </a:ln>
              <a:latin typeface="Dosis" charset="0"/>
              <a:ea typeface="Dosis" charset="0"/>
              <a:cs typeface="Dosis" charset="0"/>
            </a:endParaRPr>
          </a:p>
        </p:txBody>
      </p:sp>
      <p:pic>
        <p:nvPicPr>
          <p:cNvPr id="1026" name="Picture 2" descr="http://cs231n.github.io/assets/nn1/neur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8200" y="2001087"/>
            <a:ext cx="7219950" cy="3086100"/>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10184810" y="2001087"/>
            <a:ext cx="1505540" cy="923330"/>
          </a:xfrm>
          <a:prstGeom prst="rect">
            <a:avLst/>
          </a:prstGeom>
          <a:noFill/>
        </p:spPr>
        <p:txBody>
          <a:bodyPr wrap="none" rtlCol="0">
            <a:spAutoFit/>
          </a:bodyPr>
          <a:lstStyle/>
          <a:p>
            <a:r>
              <a:rPr lang="es-ES_tradnl" sz="5400" b="1" smtClean="0">
                <a:ln w="3175">
                  <a:solidFill>
                    <a:schemeClr val="tx1"/>
                  </a:solidFill>
                </a:ln>
                <a:solidFill>
                  <a:srgbClr val="F53160"/>
                </a:solidFill>
                <a:latin typeface="Dosis SemiBold" charset="0"/>
                <a:ea typeface="Dosis SemiBold" charset="0"/>
                <a:cs typeface="Dosis SemiBold" charset="0"/>
              </a:rPr>
              <a:t>1950</a:t>
            </a:r>
            <a:endParaRPr lang="es-ES_tradnl" sz="5400" b="1">
              <a:ln w="3175">
                <a:solidFill>
                  <a:schemeClr val="tx1"/>
                </a:solidFill>
              </a:ln>
              <a:solidFill>
                <a:srgbClr val="F53160"/>
              </a:solidFill>
              <a:latin typeface="Dosis SemiBold" charset="0"/>
              <a:ea typeface="Dosis SemiBold" charset="0"/>
              <a:cs typeface="Dosis SemiBold" charset="0"/>
            </a:endParaRPr>
          </a:p>
        </p:txBody>
      </p:sp>
      <p:sp>
        <p:nvSpPr>
          <p:cNvPr id="2" name="Rectángulo 1"/>
          <p:cNvSpPr/>
          <p:nvPr/>
        </p:nvSpPr>
        <p:spPr>
          <a:xfrm>
            <a:off x="478973" y="1801762"/>
            <a:ext cx="3991427" cy="3785652"/>
          </a:xfrm>
          <a:prstGeom prst="rect">
            <a:avLst/>
          </a:prstGeom>
        </p:spPr>
        <p:txBody>
          <a:bodyPr wrap="square">
            <a:spAutoFit/>
          </a:bodyPr>
          <a:lstStyle/>
          <a:p>
            <a:pPr algn="just"/>
            <a:r>
              <a:rPr lang="es-ES_tradnl" sz="2400" dirty="0">
                <a:latin typeface="Dosis" charset="0"/>
                <a:ea typeface="Dosis" charset="0"/>
                <a:cs typeface="Dosis" charset="0"/>
              </a:rPr>
              <a:t>Las redes neuronales se inspiran en las operaciones biológicas de las células del cerebro, las neuronas. Una neurona es una célula que tiene varias entradas que pueden ser activadas por algún proceso externo. </a:t>
            </a:r>
            <a:r>
              <a:rPr lang="es-ES_tradnl" sz="2400" dirty="0" smtClean="0">
                <a:latin typeface="Dosis" charset="0"/>
                <a:ea typeface="Dosis" charset="0"/>
                <a:cs typeface="Dosis" charset="0"/>
              </a:rPr>
              <a:t>La neurona </a:t>
            </a:r>
            <a:r>
              <a:rPr lang="es-ES_tradnl" sz="2400" dirty="0">
                <a:latin typeface="Dosis" charset="0"/>
                <a:ea typeface="Dosis" charset="0"/>
                <a:cs typeface="Dosis" charset="0"/>
              </a:rPr>
              <a:t>produce una señal y la envía a las neuronas de capas mas profundas del cerebro</a:t>
            </a:r>
          </a:p>
        </p:txBody>
      </p:sp>
    </p:spTree>
    <p:extLst>
      <p:ext uri="{BB962C8B-B14F-4D97-AF65-F5344CB8AC3E}">
        <p14:creationId xmlns:p14="http://schemas.microsoft.com/office/powerpoint/2010/main" val="798660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92251" y="40329"/>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8203" y="1978435"/>
            <a:ext cx="4680439" cy="4363437"/>
          </a:xfrm>
          <a:prstGeom prst="rect">
            <a:avLst/>
          </a:prstGeom>
        </p:spPr>
      </p:pic>
      <p:sp>
        <p:nvSpPr>
          <p:cNvPr id="8" name="CuadroTexto 7"/>
          <p:cNvSpPr txBox="1"/>
          <p:nvPr/>
        </p:nvSpPr>
        <p:spPr>
          <a:xfrm>
            <a:off x="7696642" y="5932121"/>
            <a:ext cx="474810" cy="461665"/>
          </a:xfrm>
          <a:prstGeom prst="rect">
            <a:avLst/>
          </a:prstGeom>
          <a:solidFill>
            <a:schemeClr val="bg1"/>
          </a:solidFill>
        </p:spPr>
        <p:txBody>
          <a:bodyPr wrap="none" rtlCol="0">
            <a:spAutoFit/>
          </a:bodyPr>
          <a:lstStyle/>
          <a:p>
            <a:r>
              <a:rPr lang="es-ES_tradnl" sz="2400" dirty="0" smtClean="0"/>
              <a:t>W</a:t>
            </a:r>
            <a:endParaRPr lang="es-ES_tradnl" sz="2400" dirty="0"/>
          </a:p>
        </p:txBody>
      </p:sp>
      <p:sp>
        <p:nvSpPr>
          <p:cNvPr id="9" name="Elipse 8"/>
          <p:cNvSpPr>
            <a:spLocks noChangeAspect="1"/>
          </p:cNvSpPr>
          <p:nvPr/>
        </p:nvSpPr>
        <p:spPr>
          <a:xfrm>
            <a:off x="5810473" y="5743576"/>
            <a:ext cx="324000" cy="324000"/>
          </a:xfrm>
          <a:prstGeom prst="ellipse">
            <a:avLst/>
          </a:prstGeom>
          <a:solidFill>
            <a:schemeClr val="accent6"/>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0" name="Elipse 9"/>
          <p:cNvSpPr>
            <a:spLocks noChangeAspect="1"/>
          </p:cNvSpPr>
          <p:nvPr/>
        </p:nvSpPr>
        <p:spPr>
          <a:xfrm>
            <a:off x="3805456" y="3121983"/>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4" name="Conector recto de flecha 3"/>
          <p:cNvCxnSpPr/>
          <p:nvPr/>
        </p:nvCxnSpPr>
        <p:spPr>
          <a:xfrm>
            <a:off x="3557590" y="3093407"/>
            <a:ext cx="376456" cy="750171"/>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a:off x="5537898" y="1865591"/>
            <a:ext cx="869149" cy="461665"/>
          </a:xfrm>
          <a:prstGeom prst="rect">
            <a:avLst/>
          </a:prstGeom>
          <a:solidFill>
            <a:schemeClr val="bg1"/>
          </a:solidFill>
        </p:spPr>
        <p:txBody>
          <a:bodyPr wrap="none" rtlCol="0">
            <a:spAutoFit/>
          </a:bodyPr>
          <a:lstStyle/>
          <a:p>
            <a:r>
              <a:rPr lang="es-ES_tradnl" sz="2400" smtClean="0"/>
              <a:t>Error</a:t>
            </a:r>
            <a:endParaRPr lang="es-ES_tradnl" sz="2400" dirty="0"/>
          </a:p>
        </p:txBody>
      </p:sp>
      <p:grpSp>
        <p:nvGrpSpPr>
          <p:cNvPr id="14" name="Agrupar 13"/>
          <p:cNvGrpSpPr/>
          <p:nvPr/>
        </p:nvGrpSpPr>
        <p:grpSpPr>
          <a:xfrm>
            <a:off x="961383" y="2541572"/>
            <a:ext cx="1572866" cy="2677656"/>
            <a:chOff x="961383" y="2327256"/>
            <a:chExt cx="1572866" cy="2677656"/>
          </a:xfrm>
        </p:grpSpPr>
        <p:sp>
          <p:nvSpPr>
            <p:cNvPr id="12" name="CuadroTexto 11"/>
            <p:cNvSpPr txBox="1"/>
            <p:nvPr/>
          </p:nvSpPr>
          <p:spPr>
            <a:xfrm>
              <a:off x="961383" y="2327256"/>
              <a:ext cx="1572866" cy="2677656"/>
            </a:xfrm>
            <a:prstGeom prst="rect">
              <a:avLst/>
            </a:prstGeom>
            <a:noFill/>
          </p:spPr>
          <p:txBody>
            <a:bodyPr wrap="none" rtlCol="0">
              <a:spAutoFit/>
            </a:bodyPr>
            <a:lstStyle/>
            <a:p>
              <a:pPr algn="ctr"/>
              <a:r>
                <a:rPr lang="es-ES_tradnl" sz="2400" dirty="0" smtClean="0"/>
                <a:t>Gradiente</a:t>
              </a:r>
            </a:p>
            <a:p>
              <a:pPr algn="ctr"/>
              <a:endParaRPr lang="es-ES_tradnl" sz="2400" dirty="0" smtClean="0"/>
            </a:p>
            <a:p>
              <a:pPr algn="ctr"/>
              <a:endParaRPr lang="es-ES_tradnl" sz="2400" dirty="0" smtClean="0"/>
            </a:p>
            <a:p>
              <a:pPr algn="ctr"/>
              <a:r>
                <a:rPr lang="es-ES_tradnl" sz="2400" dirty="0" smtClean="0"/>
                <a:t>Pendiente</a:t>
              </a:r>
            </a:p>
            <a:p>
              <a:pPr algn="ctr"/>
              <a:endParaRPr lang="es-ES_tradnl" sz="2400" dirty="0" smtClean="0"/>
            </a:p>
            <a:p>
              <a:pPr algn="ctr"/>
              <a:endParaRPr lang="es-ES_tradnl" sz="2400" dirty="0"/>
            </a:p>
            <a:p>
              <a:pPr algn="ctr"/>
              <a:r>
                <a:rPr lang="es-ES_tradnl" sz="2400" dirty="0" smtClean="0"/>
                <a:t>Derivada</a:t>
              </a:r>
              <a:endParaRPr lang="es-ES_tradnl" sz="2400" dirty="0"/>
            </a:p>
          </p:txBody>
        </p:sp>
        <p:sp>
          <p:nvSpPr>
            <p:cNvPr id="13" name="Flecha izquierda y derecha 12"/>
            <p:cNvSpPr/>
            <p:nvPr/>
          </p:nvSpPr>
          <p:spPr>
            <a:xfrm rot="5400000">
              <a:off x="1387155" y="2977943"/>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Flecha izquierda y derecha 17"/>
            <p:cNvSpPr/>
            <p:nvPr/>
          </p:nvSpPr>
          <p:spPr>
            <a:xfrm rot="5400000">
              <a:off x="1416765" y="4149019"/>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9205707" y="1643063"/>
            <a:ext cx="2536269" cy="2517090"/>
            <a:chOff x="9205707" y="1643063"/>
            <a:chExt cx="2536269" cy="2517090"/>
          </a:xfrm>
        </p:grpSpPr>
        <p:cxnSp>
          <p:nvCxnSpPr>
            <p:cNvPr id="17" name="Conector recto 16"/>
            <p:cNvCxnSpPr/>
            <p:nvPr/>
          </p:nvCxnSpPr>
          <p:spPr>
            <a:xfrm>
              <a:off x="9668934" y="1643063"/>
              <a:ext cx="0" cy="2517090"/>
            </a:xfrm>
            <a:prstGeom prst="line">
              <a:avLst/>
            </a:prstGeom>
            <a:ln w="28575"/>
          </p:spPr>
          <p:style>
            <a:lnRef idx="1">
              <a:schemeClr val="dk1"/>
            </a:lnRef>
            <a:fillRef idx="0">
              <a:schemeClr val="dk1"/>
            </a:fillRef>
            <a:effectRef idx="0">
              <a:schemeClr val="dk1"/>
            </a:effectRef>
            <a:fontRef idx="minor">
              <a:schemeClr val="tx1"/>
            </a:fontRef>
          </p:style>
        </p:cxnSp>
        <p:cxnSp>
          <p:nvCxnSpPr>
            <p:cNvPr id="22" name="Conector recto 21"/>
            <p:cNvCxnSpPr/>
            <p:nvPr/>
          </p:nvCxnSpPr>
          <p:spPr>
            <a:xfrm flipH="1">
              <a:off x="9205707" y="3676766"/>
              <a:ext cx="2536269"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6" name="Conector recto 25"/>
            <p:cNvCxnSpPr/>
            <p:nvPr/>
          </p:nvCxnSpPr>
          <p:spPr>
            <a:xfrm flipH="1">
              <a:off x="9486901" y="2021299"/>
              <a:ext cx="1757363" cy="1850609"/>
            </a:xfrm>
            <a:prstGeom prst="line">
              <a:avLst/>
            </a:prstGeom>
            <a:ln w="57150">
              <a:solidFill>
                <a:schemeClr val="accent1"/>
              </a:solidFill>
            </a:ln>
          </p:spPr>
          <p:style>
            <a:lnRef idx="1">
              <a:schemeClr val="dk1"/>
            </a:lnRef>
            <a:fillRef idx="0">
              <a:schemeClr val="dk1"/>
            </a:fillRef>
            <a:effectRef idx="0">
              <a:schemeClr val="dk1"/>
            </a:effectRef>
            <a:fontRef idx="minor">
              <a:schemeClr val="tx1"/>
            </a:fontRef>
          </p:style>
        </p:cxnSp>
      </p:grpSp>
      <p:sp>
        <p:nvSpPr>
          <p:cNvPr id="19" name="Elipse 18"/>
          <p:cNvSpPr>
            <a:spLocks noChangeAspect="1"/>
          </p:cNvSpPr>
          <p:nvPr/>
        </p:nvSpPr>
        <p:spPr>
          <a:xfrm>
            <a:off x="4300761" y="4217367"/>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20" name="Conector recto de flecha 19"/>
          <p:cNvCxnSpPr/>
          <p:nvPr/>
        </p:nvCxnSpPr>
        <p:spPr>
          <a:xfrm>
            <a:off x="4043877" y="4174441"/>
            <a:ext cx="433172" cy="768147"/>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326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92251" y="40329"/>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8203" y="1978435"/>
            <a:ext cx="4680439" cy="4363437"/>
          </a:xfrm>
          <a:prstGeom prst="rect">
            <a:avLst/>
          </a:prstGeom>
        </p:spPr>
      </p:pic>
      <p:sp>
        <p:nvSpPr>
          <p:cNvPr id="8" name="CuadroTexto 7"/>
          <p:cNvSpPr txBox="1"/>
          <p:nvPr/>
        </p:nvSpPr>
        <p:spPr>
          <a:xfrm>
            <a:off x="7696642" y="5932121"/>
            <a:ext cx="474810" cy="461665"/>
          </a:xfrm>
          <a:prstGeom prst="rect">
            <a:avLst/>
          </a:prstGeom>
          <a:solidFill>
            <a:schemeClr val="bg1"/>
          </a:solidFill>
        </p:spPr>
        <p:txBody>
          <a:bodyPr wrap="none" rtlCol="0">
            <a:spAutoFit/>
          </a:bodyPr>
          <a:lstStyle/>
          <a:p>
            <a:r>
              <a:rPr lang="es-ES_tradnl" sz="2400" dirty="0" smtClean="0"/>
              <a:t>W</a:t>
            </a:r>
            <a:endParaRPr lang="es-ES_tradnl" sz="2400" dirty="0"/>
          </a:p>
        </p:txBody>
      </p:sp>
      <p:sp>
        <p:nvSpPr>
          <p:cNvPr id="9" name="Elipse 8"/>
          <p:cNvSpPr>
            <a:spLocks noChangeAspect="1"/>
          </p:cNvSpPr>
          <p:nvPr/>
        </p:nvSpPr>
        <p:spPr>
          <a:xfrm>
            <a:off x="5810473" y="5743576"/>
            <a:ext cx="324000" cy="324000"/>
          </a:xfrm>
          <a:prstGeom prst="ellipse">
            <a:avLst/>
          </a:prstGeom>
          <a:solidFill>
            <a:schemeClr val="accent6"/>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0" name="Elipse 9"/>
          <p:cNvSpPr>
            <a:spLocks noChangeAspect="1"/>
          </p:cNvSpPr>
          <p:nvPr/>
        </p:nvSpPr>
        <p:spPr>
          <a:xfrm>
            <a:off x="3805456" y="3121983"/>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4" name="Conector recto de flecha 3"/>
          <p:cNvCxnSpPr/>
          <p:nvPr/>
        </p:nvCxnSpPr>
        <p:spPr>
          <a:xfrm>
            <a:off x="3557590" y="3093407"/>
            <a:ext cx="376456" cy="750171"/>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a:off x="5537898" y="1865591"/>
            <a:ext cx="869149" cy="461665"/>
          </a:xfrm>
          <a:prstGeom prst="rect">
            <a:avLst/>
          </a:prstGeom>
          <a:solidFill>
            <a:schemeClr val="bg1"/>
          </a:solidFill>
        </p:spPr>
        <p:txBody>
          <a:bodyPr wrap="none" rtlCol="0">
            <a:spAutoFit/>
          </a:bodyPr>
          <a:lstStyle/>
          <a:p>
            <a:r>
              <a:rPr lang="es-ES_tradnl" sz="2400" smtClean="0"/>
              <a:t>Error</a:t>
            </a:r>
            <a:endParaRPr lang="es-ES_tradnl" sz="2400" dirty="0"/>
          </a:p>
        </p:txBody>
      </p:sp>
      <p:grpSp>
        <p:nvGrpSpPr>
          <p:cNvPr id="14" name="Agrupar 13"/>
          <p:cNvGrpSpPr/>
          <p:nvPr/>
        </p:nvGrpSpPr>
        <p:grpSpPr>
          <a:xfrm>
            <a:off x="961383" y="2541572"/>
            <a:ext cx="1572866" cy="2677656"/>
            <a:chOff x="961383" y="2327256"/>
            <a:chExt cx="1572866" cy="2677656"/>
          </a:xfrm>
        </p:grpSpPr>
        <p:sp>
          <p:nvSpPr>
            <p:cNvPr id="12" name="CuadroTexto 11"/>
            <p:cNvSpPr txBox="1"/>
            <p:nvPr/>
          </p:nvSpPr>
          <p:spPr>
            <a:xfrm>
              <a:off x="961383" y="2327256"/>
              <a:ext cx="1572866" cy="2677656"/>
            </a:xfrm>
            <a:prstGeom prst="rect">
              <a:avLst/>
            </a:prstGeom>
            <a:noFill/>
          </p:spPr>
          <p:txBody>
            <a:bodyPr wrap="none" rtlCol="0">
              <a:spAutoFit/>
            </a:bodyPr>
            <a:lstStyle/>
            <a:p>
              <a:pPr algn="ctr"/>
              <a:r>
                <a:rPr lang="es-ES_tradnl" sz="2400" dirty="0" smtClean="0"/>
                <a:t>Gradiente</a:t>
              </a:r>
            </a:p>
            <a:p>
              <a:pPr algn="ctr"/>
              <a:endParaRPr lang="es-ES_tradnl" sz="2400" dirty="0" smtClean="0"/>
            </a:p>
            <a:p>
              <a:pPr algn="ctr"/>
              <a:endParaRPr lang="es-ES_tradnl" sz="2400" dirty="0" smtClean="0"/>
            </a:p>
            <a:p>
              <a:pPr algn="ctr"/>
              <a:r>
                <a:rPr lang="es-ES_tradnl" sz="2400" dirty="0" smtClean="0"/>
                <a:t>Pendiente</a:t>
              </a:r>
            </a:p>
            <a:p>
              <a:pPr algn="ctr"/>
              <a:endParaRPr lang="es-ES_tradnl" sz="2400" dirty="0" smtClean="0"/>
            </a:p>
            <a:p>
              <a:pPr algn="ctr"/>
              <a:endParaRPr lang="es-ES_tradnl" sz="2400" dirty="0"/>
            </a:p>
            <a:p>
              <a:pPr algn="ctr"/>
              <a:r>
                <a:rPr lang="es-ES_tradnl" sz="2400" dirty="0" smtClean="0"/>
                <a:t>Derivada</a:t>
              </a:r>
              <a:endParaRPr lang="es-ES_tradnl" sz="2400" dirty="0"/>
            </a:p>
          </p:txBody>
        </p:sp>
        <p:sp>
          <p:nvSpPr>
            <p:cNvPr id="13" name="Flecha izquierda y derecha 12"/>
            <p:cNvSpPr/>
            <p:nvPr/>
          </p:nvSpPr>
          <p:spPr>
            <a:xfrm rot="5400000">
              <a:off x="1387155" y="2977943"/>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Flecha izquierda y derecha 17"/>
            <p:cNvSpPr/>
            <p:nvPr/>
          </p:nvSpPr>
          <p:spPr>
            <a:xfrm rot="5400000">
              <a:off x="1416765" y="4149019"/>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9205707" y="1643063"/>
            <a:ext cx="2536269" cy="2517090"/>
            <a:chOff x="9205707" y="1643063"/>
            <a:chExt cx="2536269" cy="2517090"/>
          </a:xfrm>
        </p:grpSpPr>
        <p:cxnSp>
          <p:nvCxnSpPr>
            <p:cNvPr id="17" name="Conector recto 16"/>
            <p:cNvCxnSpPr/>
            <p:nvPr/>
          </p:nvCxnSpPr>
          <p:spPr>
            <a:xfrm>
              <a:off x="9668934" y="1643063"/>
              <a:ext cx="0" cy="2517090"/>
            </a:xfrm>
            <a:prstGeom prst="line">
              <a:avLst/>
            </a:prstGeom>
            <a:ln w="28575"/>
          </p:spPr>
          <p:style>
            <a:lnRef idx="1">
              <a:schemeClr val="dk1"/>
            </a:lnRef>
            <a:fillRef idx="0">
              <a:schemeClr val="dk1"/>
            </a:fillRef>
            <a:effectRef idx="0">
              <a:schemeClr val="dk1"/>
            </a:effectRef>
            <a:fontRef idx="minor">
              <a:schemeClr val="tx1"/>
            </a:fontRef>
          </p:style>
        </p:cxnSp>
        <p:cxnSp>
          <p:nvCxnSpPr>
            <p:cNvPr id="22" name="Conector recto 21"/>
            <p:cNvCxnSpPr/>
            <p:nvPr/>
          </p:nvCxnSpPr>
          <p:spPr>
            <a:xfrm flipH="1">
              <a:off x="9205707" y="3676766"/>
              <a:ext cx="2536269"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6" name="Conector recto 25"/>
            <p:cNvCxnSpPr/>
            <p:nvPr/>
          </p:nvCxnSpPr>
          <p:spPr>
            <a:xfrm flipH="1">
              <a:off x="9444038" y="2484421"/>
              <a:ext cx="2019348" cy="1330336"/>
            </a:xfrm>
            <a:prstGeom prst="line">
              <a:avLst/>
            </a:prstGeom>
            <a:ln w="57150">
              <a:solidFill>
                <a:schemeClr val="accent1"/>
              </a:solidFill>
            </a:ln>
          </p:spPr>
          <p:style>
            <a:lnRef idx="1">
              <a:schemeClr val="dk1"/>
            </a:lnRef>
            <a:fillRef idx="0">
              <a:schemeClr val="dk1"/>
            </a:fillRef>
            <a:effectRef idx="0">
              <a:schemeClr val="dk1"/>
            </a:effectRef>
            <a:fontRef idx="minor">
              <a:schemeClr val="tx1"/>
            </a:fontRef>
          </p:style>
        </p:cxnSp>
      </p:grpSp>
      <p:sp>
        <p:nvSpPr>
          <p:cNvPr id="19" name="Elipse 18"/>
          <p:cNvSpPr>
            <a:spLocks noChangeAspect="1"/>
          </p:cNvSpPr>
          <p:nvPr/>
        </p:nvSpPr>
        <p:spPr>
          <a:xfrm>
            <a:off x="4300761" y="4217367"/>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20" name="Conector recto de flecha 19"/>
          <p:cNvCxnSpPr/>
          <p:nvPr/>
        </p:nvCxnSpPr>
        <p:spPr>
          <a:xfrm>
            <a:off x="4043877" y="4174441"/>
            <a:ext cx="433172" cy="768147"/>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1" name="Elipse 20"/>
          <p:cNvSpPr>
            <a:spLocks noChangeAspect="1"/>
          </p:cNvSpPr>
          <p:nvPr/>
        </p:nvSpPr>
        <p:spPr>
          <a:xfrm>
            <a:off x="4881793" y="5127013"/>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23" name="Conector recto de flecha 22"/>
          <p:cNvCxnSpPr/>
          <p:nvPr/>
        </p:nvCxnSpPr>
        <p:spPr>
          <a:xfrm>
            <a:off x="4608738" y="5237445"/>
            <a:ext cx="568479" cy="546952"/>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069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92251" y="40329"/>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093" y="1718843"/>
            <a:ext cx="4680439" cy="4363437"/>
          </a:xfrm>
          <a:prstGeom prst="rect">
            <a:avLst/>
          </a:prstGeom>
        </p:spPr>
      </p:pic>
      <p:sp>
        <p:nvSpPr>
          <p:cNvPr id="8" name="CuadroTexto 7"/>
          <p:cNvSpPr txBox="1"/>
          <p:nvPr/>
        </p:nvSpPr>
        <p:spPr>
          <a:xfrm>
            <a:off x="4974532" y="5672529"/>
            <a:ext cx="474810" cy="461665"/>
          </a:xfrm>
          <a:prstGeom prst="rect">
            <a:avLst/>
          </a:prstGeom>
          <a:solidFill>
            <a:schemeClr val="bg1"/>
          </a:solidFill>
        </p:spPr>
        <p:txBody>
          <a:bodyPr wrap="none" rtlCol="0">
            <a:spAutoFit/>
          </a:bodyPr>
          <a:lstStyle/>
          <a:p>
            <a:r>
              <a:rPr lang="es-ES_tradnl" sz="2400" dirty="0" smtClean="0"/>
              <a:t>W</a:t>
            </a:r>
            <a:endParaRPr lang="es-ES_tradnl" sz="2400" dirty="0"/>
          </a:p>
        </p:txBody>
      </p:sp>
      <p:sp>
        <p:nvSpPr>
          <p:cNvPr id="9" name="Elipse 8"/>
          <p:cNvSpPr>
            <a:spLocks noChangeAspect="1"/>
          </p:cNvSpPr>
          <p:nvPr/>
        </p:nvSpPr>
        <p:spPr>
          <a:xfrm>
            <a:off x="3088363" y="5483984"/>
            <a:ext cx="324000" cy="324000"/>
          </a:xfrm>
          <a:prstGeom prst="ellipse">
            <a:avLst/>
          </a:prstGeom>
          <a:solidFill>
            <a:schemeClr val="accent6"/>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0" name="Elipse 9"/>
          <p:cNvSpPr>
            <a:spLocks noChangeAspect="1"/>
          </p:cNvSpPr>
          <p:nvPr/>
        </p:nvSpPr>
        <p:spPr>
          <a:xfrm>
            <a:off x="1083346" y="2862391"/>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4" name="Conector recto de flecha 3"/>
          <p:cNvCxnSpPr/>
          <p:nvPr/>
        </p:nvCxnSpPr>
        <p:spPr>
          <a:xfrm>
            <a:off x="835480" y="2833815"/>
            <a:ext cx="376456" cy="750171"/>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a:off x="2815788" y="1605999"/>
            <a:ext cx="869149" cy="461665"/>
          </a:xfrm>
          <a:prstGeom prst="rect">
            <a:avLst/>
          </a:prstGeom>
          <a:solidFill>
            <a:schemeClr val="bg1"/>
          </a:solidFill>
        </p:spPr>
        <p:txBody>
          <a:bodyPr wrap="none" rtlCol="0">
            <a:spAutoFit/>
          </a:bodyPr>
          <a:lstStyle/>
          <a:p>
            <a:r>
              <a:rPr lang="es-ES_tradnl" sz="2400" smtClean="0"/>
              <a:t>Error</a:t>
            </a:r>
            <a:endParaRPr lang="es-ES_tradnl" sz="2400" dirty="0"/>
          </a:p>
        </p:txBody>
      </p:sp>
      <p:sp>
        <p:nvSpPr>
          <p:cNvPr id="19" name="Elipse 18"/>
          <p:cNvSpPr>
            <a:spLocks noChangeAspect="1"/>
          </p:cNvSpPr>
          <p:nvPr/>
        </p:nvSpPr>
        <p:spPr>
          <a:xfrm>
            <a:off x="1578651" y="3957775"/>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20" name="Conector recto de flecha 19"/>
          <p:cNvCxnSpPr/>
          <p:nvPr/>
        </p:nvCxnSpPr>
        <p:spPr>
          <a:xfrm>
            <a:off x="1321767" y="3914849"/>
            <a:ext cx="433172" cy="768147"/>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1" name="Elipse 20"/>
          <p:cNvSpPr>
            <a:spLocks noChangeAspect="1"/>
          </p:cNvSpPr>
          <p:nvPr/>
        </p:nvSpPr>
        <p:spPr>
          <a:xfrm>
            <a:off x="2159683" y="4867421"/>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23" name="Conector recto de flecha 22"/>
          <p:cNvCxnSpPr/>
          <p:nvPr/>
        </p:nvCxnSpPr>
        <p:spPr>
          <a:xfrm>
            <a:off x="1886628" y="4977853"/>
            <a:ext cx="568479" cy="546952"/>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nvGrpSpPr>
          <p:cNvPr id="3" name="Agrupar 2"/>
          <p:cNvGrpSpPr/>
          <p:nvPr/>
        </p:nvGrpSpPr>
        <p:grpSpPr>
          <a:xfrm>
            <a:off x="6463238" y="3206395"/>
            <a:ext cx="4378381" cy="1046804"/>
            <a:chOff x="6618363" y="2689786"/>
            <a:chExt cx="4378381" cy="1046804"/>
          </a:xfrm>
        </p:grpSpPr>
        <p:pic>
          <p:nvPicPr>
            <p:cNvPr id="24" name="Imagen 23"/>
            <p:cNvPicPr>
              <a:picLocks noChangeAspect="1"/>
            </p:cNvPicPr>
            <p:nvPr/>
          </p:nvPicPr>
          <p:blipFill rotWithShape="1">
            <a:blip r:embed="rId5">
              <a:extLst>
                <a:ext uri="{28A0092B-C50C-407E-A947-70E740481C1C}">
                  <a14:useLocalDpi xmlns:a14="http://schemas.microsoft.com/office/drawing/2010/main" val="0"/>
                </a:ext>
              </a:extLst>
            </a:blip>
            <a:srcRect r="53356" b="55533"/>
            <a:stretch/>
          </p:blipFill>
          <p:spPr>
            <a:xfrm>
              <a:off x="6618363" y="2689786"/>
              <a:ext cx="4378381" cy="1046804"/>
            </a:xfrm>
            <a:prstGeom prst="rect">
              <a:avLst/>
            </a:prstGeom>
          </p:spPr>
        </p:pic>
        <p:sp>
          <p:nvSpPr>
            <p:cNvPr id="2" name="Rectángulo 1"/>
            <p:cNvSpPr/>
            <p:nvPr/>
          </p:nvSpPr>
          <p:spPr>
            <a:xfrm>
              <a:off x="7072313" y="3180354"/>
              <a:ext cx="271463" cy="3669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ectángulo 24"/>
            <p:cNvSpPr/>
            <p:nvPr/>
          </p:nvSpPr>
          <p:spPr>
            <a:xfrm>
              <a:off x="8382011" y="3132725"/>
              <a:ext cx="271463" cy="3669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8" name="Rectángulo 27"/>
            <p:cNvSpPr/>
            <p:nvPr/>
          </p:nvSpPr>
          <p:spPr>
            <a:xfrm>
              <a:off x="10591822" y="3285125"/>
              <a:ext cx="271463" cy="3669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29" name="Rectángulo 28"/>
          <p:cNvSpPr/>
          <p:nvPr/>
        </p:nvSpPr>
        <p:spPr>
          <a:xfrm>
            <a:off x="7744461" y="2143689"/>
            <a:ext cx="3374564" cy="646331"/>
          </a:xfrm>
          <a:prstGeom prst="rect">
            <a:avLst/>
          </a:prstGeom>
        </p:spPr>
        <p:txBody>
          <a:bodyPr wrap="square">
            <a:spAutoFit/>
          </a:bodyPr>
          <a:lstStyle/>
          <a:p>
            <a:pPr algn="just"/>
            <a:r>
              <a:rPr lang="es-ES_tradnl" sz="3600" dirty="0" err="1" smtClean="0">
                <a:solidFill>
                  <a:srgbClr val="F53160"/>
                </a:solidFill>
                <a:latin typeface="Dosis" charset="0"/>
                <a:ea typeface="Dosis" charset="0"/>
                <a:cs typeface="Dosis" charset="0"/>
              </a:rPr>
              <a:t>Learning</a:t>
            </a:r>
            <a:r>
              <a:rPr lang="es-ES_tradnl" sz="3600" dirty="0" smtClean="0">
                <a:solidFill>
                  <a:srgbClr val="F53160"/>
                </a:solidFill>
                <a:latin typeface="Dosis" charset="0"/>
                <a:ea typeface="Dosis" charset="0"/>
                <a:cs typeface="Dosis" charset="0"/>
              </a:rPr>
              <a:t> </a:t>
            </a:r>
            <a:r>
              <a:rPr lang="es-ES_tradnl" sz="3600" dirty="0" err="1" smtClean="0">
                <a:solidFill>
                  <a:srgbClr val="F53160"/>
                </a:solidFill>
                <a:latin typeface="Dosis" charset="0"/>
                <a:ea typeface="Dosis" charset="0"/>
                <a:cs typeface="Dosis" charset="0"/>
              </a:rPr>
              <a:t>rate</a:t>
            </a:r>
            <a:endParaRPr lang="es-ES_tradnl" sz="3600" dirty="0">
              <a:solidFill>
                <a:schemeClr val="tx1"/>
              </a:solidFill>
              <a:latin typeface="Dosis" charset="0"/>
              <a:ea typeface="Dosis" charset="0"/>
              <a:cs typeface="Dosis" charset="0"/>
            </a:endParaRPr>
          </a:p>
        </p:txBody>
      </p:sp>
      <p:cxnSp>
        <p:nvCxnSpPr>
          <p:cNvPr id="30" name="Conector recto de flecha 29"/>
          <p:cNvCxnSpPr/>
          <p:nvPr/>
        </p:nvCxnSpPr>
        <p:spPr>
          <a:xfrm>
            <a:off x="9129214" y="2790020"/>
            <a:ext cx="498" cy="773833"/>
          </a:xfrm>
          <a:prstGeom prst="straightConnector1">
            <a:avLst/>
          </a:prstGeom>
          <a:ln w="76200">
            <a:solidFill>
              <a:srgbClr val="F5316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ector recto de flecha 30"/>
          <p:cNvCxnSpPr/>
          <p:nvPr/>
        </p:nvCxnSpPr>
        <p:spPr>
          <a:xfrm>
            <a:off x="10055985" y="4139173"/>
            <a:ext cx="498" cy="773833"/>
          </a:xfrm>
          <a:prstGeom prst="straightConnector1">
            <a:avLst/>
          </a:prstGeom>
          <a:ln w="76200">
            <a:solidFill>
              <a:srgbClr val="F53160"/>
            </a:solidFill>
            <a:tailEnd type="triangle"/>
          </a:ln>
        </p:spPr>
        <p:style>
          <a:lnRef idx="1">
            <a:schemeClr val="accent1"/>
          </a:lnRef>
          <a:fillRef idx="0">
            <a:schemeClr val="accent1"/>
          </a:fillRef>
          <a:effectRef idx="0">
            <a:schemeClr val="accent1"/>
          </a:effectRef>
          <a:fontRef idx="minor">
            <a:schemeClr val="tx1"/>
          </a:fontRef>
        </p:style>
      </p:cxnSp>
      <p:sp>
        <p:nvSpPr>
          <p:cNvPr id="32" name="Rectángulo 31"/>
          <p:cNvSpPr/>
          <p:nvPr/>
        </p:nvSpPr>
        <p:spPr>
          <a:xfrm>
            <a:off x="8889291" y="4878474"/>
            <a:ext cx="2333388" cy="646331"/>
          </a:xfrm>
          <a:prstGeom prst="rect">
            <a:avLst/>
          </a:prstGeom>
        </p:spPr>
        <p:txBody>
          <a:bodyPr wrap="square">
            <a:spAutoFit/>
          </a:bodyPr>
          <a:lstStyle/>
          <a:p>
            <a:pPr algn="just"/>
            <a:r>
              <a:rPr lang="es-ES_tradnl" sz="3600" dirty="0">
                <a:solidFill>
                  <a:srgbClr val="F53160"/>
                </a:solidFill>
                <a:latin typeface="Dosis" charset="0"/>
                <a:ea typeface="Dosis" charset="0"/>
                <a:cs typeface="Dosis" charset="0"/>
              </a:rPr>
              <a:t>O</a:t>
            </a:r>
            <a:r>
              <a:rPr lang="es-ES_tradnl" sz="3600" dirty="0" smtClean="0">
                <a:solidFill>
                  <a:srgbClr val="F53160"/>
                </a:solidFill>
                <a:latin typeface="Dosis" charset="0"/>
                <a:ea typeface="Dosis" charset="0"/>
                <a:cs typeface="Dosis" charset="0"/>
              </a:rPr>
              <a:t>rientación</a:t>
            </a:r>
            <a:endParaRPr lang="es-ES_tradnl" sz="3600" dirty="0">
              <a:solidFill>
                <a:schemeClr val="tx1"/>
              </a:solidFill>
              <a:latin typeface="Dosis" charset="0"/>
              <a:ea typeface="Dosis" charset="0"/>
              <a:cs typeface="Dosis" charset="0"/>
            </a:endParaRPr>
          </a:p>
        </p:txBody>
      </p:sp>
    </p:spTree>
    <p:extLst>
      <p:ext uri="{BB962C8B-B14F-4D97-AF65-F5344CB8AC3E}">
        <p14:creationId xmlns:p14="http://schemas.microsoft.com/office/powerpoint/2010/main" val="10156272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sp>
        <p:nvSpPr>
          <p:cNvPr id="5" name="Rectángulo 4"/>
          <p:cNvSpPr/>
          <p:nvPr/>
        </p:nvSpPr>
        <p:spPr>
          <a:xfrm>
            <a:off x="2710544" y="4980214"/>
            <a:ext cx="71107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3970" name="Picture 2" descr="https://koldopina.com/wp-content/uploads/2018/05/Tangent_function_animation.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1566" y="1681254"/>
            <a:ext cx="4773713" cy="4535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095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Imagen 7"/>
          <p:cNvPicPr>
            <a:picLocks noChangeAspect="1"/>
          </p:cNvPicPr>
          <p:nvPr/>
        </p:nvPicPr>
        <p:blipFill rotWithShape="1">
          <a:blip r:embed="rId4">
            <a:extLst>
              <a:ext uri="{28A0092B-C50C-407E-A947-70E740481C1C}">
                <a14:useLocalDpi xmlns:a14="http://schemas.microsoft.com/office/drawing/2010/main" val="0"/>
              </a:ext>
            </a:extLst>
          </a:blip>
          <a:srcRect t="14792" b="13542"/>
          <a:stretch/>
        </p:blipFill>
        <p:spPr>
          <a:xfrm>
            <a:off x="611087" y="1585912"/>
            <a:ext cx="10972800" cy="4914900"/>
          </a:xfrm>
          <a:prstGeom prst="rect">
            <a:avLst/>
          </a:prstGeom>
        </p:spPr>
      </p:pic>
    </p:spTree>
    <p:extLst>
      <p:ext uri="{BB962C8B-B14F-4D97-AF65-F5344CB8AC3E}">
        <p14:creationId xmlns:p14="http://schemas.microsoft.com/office/powerpoint/2010/main" val="16439669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t="13865" b="13652"/>
          <a:stretch/>
        </p:blipFill>
        <p:spPr>
          <a:xfrm>
            <a:off x="611087" y="1529691"/>
            <a:ext cx="10972800" cy="4970784"/>
          </a:xfrm>
          <a:prstGeom prst="rect">
            <a:avLst/>
          </a:prstGeom>
        </p:spPr>
      </p:pic>
    </p:spTree>
    <p:extLst>
      <p:ext uri="{BB962C8B-B14F-4D97-AF65-F5344CB8AC3E}">
        <p14:creationId xmlns:p14="http://schemas.microsoft.com/office/powerpoint/2010/main" val="185100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t="14778" b="13763"/>
          <a:stretch/>
        </p:blipFill>
        <p:spPr>
          <a:xfrm>
            <a:off x="611087" y="1602241"/>
            <a:ext cx="10972800" cy="4900612"/>
          </a:xfrm>
          <a:prstGeom prst="rect">
            <a:avLst/>
          </a:prstGeom>
        </p:spPr>
      </p:pic>
    </p:spTree>
    <p:extLst>
      <p:ext uri="{BB962C8B-B14F-4D97-AF65-F5344CB8AC3E}">
        <p14:creationId xmlns:p14="http://schemas.microsoft.com/office/powerpoint/2010/main" val="1066217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t="15000" b="15208"/>
          <a:stretch/>
        </p:blipFill>
        <p:spPr>
          <a:xfrm>
            <a:off x="611087" y="1614483"/>
            <a:ext cx="10972800" cy="4786314"/>
          </a:xfrm>
          <a:prstGeom prst="rect">
            <a:avLst/>
          </a:prstGeom>
        </p:spPr>
      </p:pic>
    </p:spTree>
    <p:extLst>
      <p:ext uri="{BB962C8B-B14F-4D97-AF65-F5344CB8AC3E}">
        <p14:creationId xmlns:p14="http://schemas.microsoft.com/office/powerpoint/2010/main" val="207983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12" name="Agrupar 11"/>
          <p:cNvGrpSpPr/>
          <p:nvPr/>
        </p:nvGrpSpPr>
        <p:grpSpPr>
          <a:xfrm>
            <a:off x="611087" y="1585909"/>
            <a:ext cx="9333013" cy="4822647"/>
            <a:chOff x="611087" y="1585909"/>
            <a:chExt cx="9333013" cy="4822647"/>
          </a:xfrm>
        </p:grpSpPr>
        <p:pic>
          <p:nvPicPr>
            <p:cNvPr id="14" name="Imagen 13"/>
            <p:cNvPicPr>
              <a:picLocks noChangeAspect="1"/>
            </p:cNvPicPr>
            <p:nvPr/>
          </p:nvPicPr>
          <p:blipFill rotWithShape="1">
            <a:blip r:embed="rId4">
              <a:extLst>
                <a:ext uri="{28A0092B-C50C-407E-A947-70E740481C1C}">
                  <a14:useLocalDpi xmlns:a14="http://schemas.microsoft.com/office/drawing/2010/main" val="0"/>
                </a:ext>
              </a:extLst>
            </a:blip>
            <a:srcRect l="12791" t="14579" r="14944" b="15099"/>
            <a:stretch/>
          </p:blipFill>
          <p:spPr>
            <a:xfrm>
              <a:off x="2014538" y="1585909"/>
              <a:ext cx="7929562" cy="4822647"/>
            </a:xfrm>
            <a:prstGeom prst="rect">
              <a:avLst/>
            </a:prstGeom>
          </p:spPr>
        </p:pic>
        <p:pic>
          <p:nvPicPr>
            <p:cNvPr id="15" name="Imagen 14"/>
            <p:cNvPicPr>
              <a:picLocks noChangeAspect="1"/>
            </p:cNvPicPr>
            <p:nvPr/>
          </p:nvPicPr>
          <p:blipFill rotWithShape="1">
            <a:blip r:embed="rId4">
              <a:extLst>
                <a:ext uri="{28A0092B-C50C-407E-A947-70E740481C1C}">
                  <a14:useLocalDpi xmlns:a14="http://schemas.microsoft.com/office/drawing/2010/main" val="0"/>
                </a:ext>
              </a:extLst>
            </a:blip>
            <a:srcRect t="40086" r="87340" b="7091"/>
            <a:stretch/>
          </p:blipFill>
          <p:spPr>
            <a:xfrm>
              <a:off x="611087" y="2786063"/>
              <a:ext cx="1389163" cy="3622493"/>
            </a:xfrm>
            <a:prstGeom prst="rect">
              <a:avLst/>
            </a:prstGeom>
          </p:spPr>
        </p:pic>
      </p:grpSp>
    </p:spTree>
    <p:extLst>
      <p:ext uri="{BB962C8B-B14F-4D97-AF65-F5344CB8AC3E}">
        <p14:creationId xmlns:p14="http://schemas.microsoft.com/office/powerpoint/2010/main" val="13045807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t="40086" r="87340" b="7091"/>
          <a:stretch/>
        </p:blipFill>
        <p:spPr>
          <a:xfrm>
            <a:off x="611087" y="2786063"/>
            <a:ext cx="1389163" cy="3622493"/>
          </a:xfrm>
          <a:prstGeom prst="rect">
            <a:avLst/>
          </a:prstGeom>
        </p:spPr>
      </p:pic>
      <p:pic>
        <p:nvPicPr>
          <p:cNvPr id="14" name="Imagen 13"/>
          <p:cNvPicPr>
            <a:picLocks noChangeAspect="1"/>
          </p:cNvPicPr>
          <p:nvPr/>
        </p:nvPicPr>
        <p:blipFill rotWithShape="1">
          <a:blip r:embed="rId5">
            <a:extLst>
              <a:ext uri="{28A0092B-C50C-407E-A947-70E740481C1C}">
                <a14:useLocalDpi xmlns:a14="http://schemas.microsoft.com/office/drawing/2010/main" val="0"/>
              </a:ext>
            </a:extLst>
          </a:blip>
          <a:srcRect l="12673" t="14792" b="15453"/>
          <a:stretch/>
        </p:blipFill>
        <p:spPr>
          <a:xfrm>
            <a:off x="2000250" y="1600196"/>
            <a:ext cx="9582150" cy="4783779"/>
          </a:xfrm>
          <a:prstGeom prst="rect">
            <a:avLst/>
          </a:prstGeom>
        </p:spPr>
      </p:pic>
    </p:spTree>
    <p:extLst>
      <p:ext uri="{BB962C8B-B14F-4D97-AF65-F5344CB8AC3E}">
        <p14:creationId xmlns:p14="http://schemas.microsoft.com/office/powerpoint/2010/main" val="1182201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1026" name="Picture 2" descr="http://cs231n.github.io/assets/nn1/neur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8200" y="2001087"/>
            <a:ext cx="7219950" cy="3086100"/>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10184810" y="2001087"/>
            <a:ext cx="1505540" cy="923330"/>
          </a:xfrm>
          <a:prstGeom prst="rect">
            <a:avLst/>
          </a:prstGeom>
          <a:noFill/>
        </p:spPr>
        <p:txBody>
          <a:bodyPr wrap="none" rtlCol="0">
            <a:spAutoFit/>
          </a:bodyPr>
          <a:lstStyle/>
          <a:p>
            <a:r>
              <a:rPr lang="es-ES_tradnl" sz="5400" b="1" smtClean="0">
                <a:ln w="3175">
                  <a:solidFill>
                    <a:schemeClr val="tx1"/>
                  </a:solidFill>
                </a:ln>
                <a:solidFill>
                  <a:srgbClr val="F53160"/>
                </a:solidFill>
                <a:latin typeface="Dosis SemiBold" charset="0"/>
                <a:ea typeface="Dosis SemiBold" charset="0"/>
                <a:cs typeface="Dosis SemiBold" charset="0"/>
              </a:rPr>
              <a:t>1950</a:t>
            </a:r>
            <a:endParaRPr lang="es-ES_tradnl" sz="5400" b="1">
              <a:ln w="3175">
                <a:solidFill>
                  <a:schemeClr val="tx1"/>
                </a:solidFill>
              </a:ln>
              <a:solidFill>
                <a:srgbClr val="F53160"/>
              </a:solidFill>
              <a:latin typeface="Dosis SemiBold" charset="0"/>
              <a:ea typeface="Dosis SemiBold" charset="0"/>
              <a:cs typeface="Dosis SemiBold" charset="0"/>
            </a:endParaRPr>
          </a:p>
        </p:txBody>
      </p:sp>
      <p:sp>
        <p:nvSpPr>
          <p:cNvPr id="4" name="Rectángulo 3"/>
          <p:cNvSpPr/>
          <p:nvPr/>
        </p:nvSpPr>
        <p:spPr>
          <a:xfrm>
            <a:off x="428172" y="2157870"/>
            <a:ext cx="3991427" cy="3046988"/>
          </a:xfrm>
          <a:prstGeom prst="rect">
            <a:avLst/>
          </a:prstGeom>
        </p:spPr>
        <p:txBody>
          <a:bodyPr wrap="square">
            <a:spAutoFit/>
          </a:bodyPr>
          <a:lstStyle/>
          <a:p>
            <a:pPr algn="just"/>
            <a:r>
              <a:rPr lang="es-ES_tradnl" sz="2400" dirty="0">
                <a:latin typeface="Dosis" charset="0"/>
                <a:ea typeface="Dosis" charset="0"/>
                <a:cs typeface="Dosis" charset="0"/>
              </a:rPr>
              <a:t>Estas unidades </a:t>
            </a:r>
            <a:r>
              <a:rPr lang="es-ES_tradnl" sz="2400" dirty="0" smtClean="0">
                <a:latin typeface="Dosis" charset="0"/>
                <a:ea typeface="Dosis" charset="0"/>
                <a:cs typeface="Dosis" charset="0"/>
              </a:rPr>
              <a:t>están </a:t>
            </a:r>
            <a:r>
              <a:rPr lang="es-ES_tradnl" sz="2400" dirty="0">
                <a:latin typeface="Dosis" charset="0"/>
                <a:ea typeface="Dosis" charset="0"/>
                <a:cs typeface="Dosis" charset="0"/>
              </a:rPr>
              <a:t>conectadas entre sí, a través de </a:t>
            </a:r>
            <a:r>
              <a:rPr lang="es-ES_tradnl" sz="2400" b="1" dirty="0">
                <a:solidFill>
                  <a:srgbClr val="F53160"/>
                </a:solidFill>
                <a:latin typeface="Dosis" charset="0"/>
                <a:ea typeface="Dosis" charset="0"/>
                <a:cs typeface="Dosis" charset="0"/>
              </a:rPr>
              <a:t>pesos ponderados</a:t>
            </a:r>
            <a:r>
              <a:rPr lang="es-ES_tradnl" sz="2400" dirty="0">
                <a:latin typeface="Dosis" charset="0"/>
                <a:ea typeface="Dosis" charset="0"/>
                <a:cs typeface="Dosis" charset="0"/>
              </a:rPr>
              <a:t>, un equivalente a las conexiones </a:t>
            </a:r>
            <a:r>
              <a:rPr lang="es-ES_tradnl" sz="2400" dirty="0" smtClean="0">
                <a:latin typeface="Dosis" charset="0"/>
                <a:ea typeface="Dosis" charset="0"/>
                <a:cs typeface="Dosis" charset="0"/>
              </a:rPr>
              <a:t>sinápticas. </a:t>
            </a:r>
            <a:r>
              <a:rPr lang="es-ES_tradnl" sz="2400" dirty="0">
                <a:latin typeface="Dosis" charset="0"/>
                <a:ea typeface="Dosis" charset="0"/>
                <a:cs typeface="Dosis" charset="0"/>
              </a:rPr>
              <a:t>Cada neurona recibe una cantidad de </a:t>
            </a:r>
            <a:r>
              <a:rPr lang="es-ES_tradnl" sz="2400" dirty="0" smtClean="0">
                <a:latin typeface="Dosis" charset="0"/>
                <a:ea typeface="Dosis" charset="0"/>
                <a:cs typeface="Dosis" charset="0"/>
              </a:rPr>
              <a:t>señales</a:t>
            </a:r>
            <a:r>
              <a:rPr lang="es-ES_tradnl" sz="2400" dirty="0">
                <a:latin typeface="Dosis" charset="0"/>
                <a:ea typeface="Dosis" charset="0"/>
                <a:cs typeface="Dosis" charset="0"/>
              </a:rPr>
              <a:t>, cuya importancia en el proceso sináptico </a:t>
            </a:r>
            <a:r>
              <a:rPr lang="es-ES_tradnl" sz="2400" dirty="0" smtClean="0">
                <a:latin typeface="Dosis" charset="0"/>
                <a:ea typeface="Dosis" charset="0"/>
                <a:cs typeface="Dosis" charset="0"/>
              </a:rPr>
              <a:t>será </a:t>
            </a:r>
            <a:r>
              <a:rPr lang="es-ES_tradnl" sz="2400" dirty="0">
                <a:latin typeface="Dosis" charset="0"/>
                <a:ea typeface="Dosis" charset="0"/>
                <a:cs typeface="Dosis" charset="0"/>
              </a:rPr>
              <a:t>dosificado por el valor de los </a:t>
            </a:r>
            <a:r>
              <a:rPr lang="es-ES_tradnl" sz="2400" dirty="0" smtClean="0">
                <a:latin typeface="Dosis" charset="0"/>
                <a:ea typeface="Dosis" charset="0"/>
                <a:cs typeface="Dosis" charset="0"/>
              </a:rPr>
              <a:t>pesos.</a:t>
            </a:r>
            <a:endParaRPr lang="es-ES_tradnl" sz="2400" dirty="0">
              <a:latin typeface="Dosis" charset="0"/>
              <a:ea typeface="Dosis" charset="0"/>
              <a:cs typeface="Dosis" charset="0"/>
            </a:endParaRPr>
          </a:p>
        </p:txBody>
      </p:sp>
    </p:spTree>
    <p:extLst>
      <p:ext uri="{BB962C8B-B14F-4D97-AF65-F5344CB8AC3E}">
        <p14:creationId xmlns:p14="http://schemas.microsoft.com/office/powerpoint/2010/main" val="972219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t="40086" r="87340" b="7091"/>
          <a:stretch/>
        </p:blipFill>
        <p:spPr>
          <a:xfrm>
            <a:off x="611087" y="2786063"/>
            <a:ext cx="1389163" cy="3622493"/>
          </a:xfrm>
          <a:prstGeom prst="rect">
            <a:avLst/>
          </a:prstGeom>
        </p:spPr>
      </p:pic>
      <p:pic>
        <p:nvPicPr>
          <p:cNvPr id="17" name="Imagen 16"/>
          <p:cNvPicPr>
            <a:picLocks noChangeAspect="1"/>
          </p:cNvPicPr>
          <p:nvPr/>
        </p:nvPicPr>
        <p:blipFill rotWithShape="1">
          <a:blip r:embed="rId5">
            <a:extLst>
              <a:ext uri="{28A0092B-C50C-407E-A947-70E740481C1C}">
                <a14:useLocalDpi xmlns:a14="http://schemas.microsoft.com/office/drawing/2010/main" val="0"/>
              </a:ext>
            </a:extLst>
          </a:blip>
          <a:srcRect l="12673" t="14375" b="15000"/>
          <a:stretch/>
        </p:blipFill>
        <p:spPr>
          <a:xfrm>
            <a:off x="2000250" y="1571630"/>
            <a:ext cx="9582150" cy="4843462"/>
          </a:xfrm>
          <a:prstGeom prst="rect">
            <a:avLst/>
          </a:prstGeom>
        </p:spPr>
      </p:pic>
    </p:spTree>
    <p:extLst>
      <p:ext uri="{BB962C8B-B14F-4D97-AF65-F5344CB8AC3E}">
        <p14:creationId xmlns:p14="http://schemas.microsoft.com/office/powerpoint/2010/main" val="17815619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t="40086" r="87340" b="7091"/>
          <a:stretch/>
        </p:blipFill>
        <p:spPr>
          <a:xfrm>
            <a:off x="611087" y="2786063"/>
            <a:ext cx="1389163" cy="3622493"/>
          </a:xfrm>
          <a:prstGeom prst="rect">
            <a:avLst/>
          </a:prstGeom>
        </p:spPr>
      </p:pic>
      <p:pic>
        <p:nvPicPr>
          <p:cNvPr id="14" name="Imagen 13"/>
          <p:cNvPicPr>
            <a:picLocks noChangeAspect="1"/>
          </p:cNvPicPr>
          <p:nvPr/>
        </p:nvPicPr>
        <p:blipFill rotWithShape="1">
          <a:blip r:embed="rId5">
            <a:extLst>
              <a:ext uri="{28A0092B-C50C-407E-A947-70E740481C1C}">
                <a14:useLocalDpi xmlns:a14="http://schemas.microsoft.com/office/drawing/2010/main" val="0"/>
              </a:ext>
            </a:extLst>
          </a:blip>
          <a:srcRect l="12804" t="15000" b="14583"/>
          <a:stretch/>
        </p:blipFill>
        <p:spPr>
          <a:xfrm>
            <a:off x="2014538" y="1614492"/>
            <a:ext cx="9567862" cy="4829175"/>
          </a:xfrm>
          <a:prstGeom prst="rect">
            <a:avLst/>
          </a:prstGeom>
        </p:spPr>
      </p:pic>
    </p:spTree>
    <p:extLst>
      <p:ext uri="{BB962C8B-B14F-4D97-AF65-F5344CB8AC3E}">
        <p14:creationId xmlns:p14="http://schemas.microsoft.com/office/powerpoint/2010/main" val="3359332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p:cNvPicPr>
            <a:picLocks noChangeAspect="1"/>
          </p:cNvPicPr>
          <p:nvPr/>
        </p:nvPicPr>
        <p:blipFill rotWithShape="1">
          <a:blip r:embed="rId4">
            <a:extLst>
              <a:ext uri="{28A0092B-C50C-407E-A947-70E740481C1C}">
                <a14:useLocalDpi xmlns:a14="http://schemas.microsoft.com/office/drawing/2010/main" val="0"/>
              </a:ext>
            </a:extLst>
          </a:blip>
          <a:srcRect t="13750" b="15662"/>
          <a:stretch/>
        </p:blipFill>
        <p:spPr>
          <a:xfrm>
            <a:off x="609600" y="1543049"/>
            <a:ext cx="10972800" cy="4840926"/>
          </a:xfrm>
          <a:prstGeom prst="rect">
            <a:avLst/>
          </a:prstGeom>
        </p:spPr>
      </p:pic>
    </p:spTree>
    <p:extLst>
      <p:ext uri="{BB962C8B-B14F-4D97-AF65-F5344CB8AC3E}">
        <p14:creationId xmlns:p14="http://schemas.microsoft.com/office/powerpoint/2010/main" val="456825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GRADIENTE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p:cNvPicPr>
            <a:picLocks noChangeAspect="1"/>
          </p:cNvPicPr>
          <p:nvPr/>
        </p:nvPicPr>
        <p:blipFill rotWithShape="1">
          <a:blip r:embed="rId4">
            <a:extLst>
              <a:ext uri="{28A0092B-C50C-407E-A947-70E740481C1C}">
                <a14:useLocalDpi xmlns:a14="http://schemas.microsoft.com/office/drawing/2010/main" val="0"/>
              </a:ext>
            </a:extLst>
          </a:blip>
          <a:srcRect t="14584" b="12917"/>
          <a:stretch/>
        </p:blipFill>
        <p:spPr>
          <a:xfrm>
            <a:off x="609600" y="1600206"/>
            <a:ext cx="10972800" cy="4972051"/>
          </a:xfrm>
          <a:prstGeom prst="rect">
            <a:avLst/>
          </a:prstGeom>
        </p:spPr>
      </p:pic>
    </p:spTree>
    <p:extLst>
      <p:ext uri="{BB962C8B-B14F-4D97-AF65-F5344CB8AC3E}">
        <p14:creationId xmlns:p14="http://schemas.microsoft.com/office/powerpoint/2010/main" val="15214735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DB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BACKWARD PROPAGATION</a:t>
            </a:r>
            <a:endParaRPr lang="en-US" sz="2800" b="1" dirty="0">
              <a:ln w="6350">
                <a:noFill/>
              </a:ln>
              <a:solidFill>
                <a:schemeClr val="bg1"/>
              </a:solidFill>
              <a:latin typeface="Dosis SemiBold" charset="0"/>
              <a:ea typeface="Dosis SemiBold" charset="0"/>
              <a:cs typeface="Dosis SemiBold"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127427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BACKWARD PROPAGATION</a:t>
            </a:r>
            <a:endParaRPr lang="en-US" sz="4000" b="1" dirty="0">
              <a:ln w="6350">
                <a:solidFill>
                  <a:schemeClr val="tx1"/>
                </a:solidFill>
              </a:ln>
              <a:latin typeface="Dosis" charset="0"/>
              <a:ea typeface="Dosis" charset="0"/>
              <a:cs typeface="Dosis" charset="0"/>
            </a:endParaRPr>
          </a:p>
        </p:txBody>
      </p:sp>
      <p:sp>
        <p:nvSpPr>
          <p:cNvPr id="7" name="Rectángulo 6"/>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9981" y="1748942"/>
            <a:ext cx="5617650" cy="4780157"/>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9209249" y="3010675"/>
            <a:ext cx="1061509" cy="523220"/>
          </a:xfrm>
          <a:prstGeom prst="rect">
            <a:avLst/>
          </a:prstGeom>
          <a:noFill/>
        </p:spPr>
        <p:txBody>
          <a:bodyPr wrap="none" rtlCol="0">
            <a:spAutoFit/>
          </a:bodyPr>
          <a:lstStyle/>
          <a:p>
            <a:r>
              <a:rPr lang="es-ES_tradnl" sz="2800" b="1" dirty="0" smtClean="0">
                <a:solidFill>
                  <a:srgbClr val="F53160"/>
                </a:solidFill>
              </a:rPr>
              <a:t>Error</a:t>
            </a:r>
            <a:endParaRPr lang="es-ES_tradnl" sz="2800" b="1" dirty="0">
              <a:solidFill>
                <a:srgbClr val="F53160"/>
              </a:solidFill>
            </a:endParaRPr>
          </a:p>
        </p:txBody>
      </p:sp>
      <p:sp>
        <p:nvSpPr>
          <p:cNvPr id="4" name="Elipse 3"/>
          <p:cNvSpPr/>
          <p:nvPr/>
        </p:nvSpPr>
        <p:spPr>
          <a:xfrm>
            <a:off x="8412438" y="2949831"/>
            <a:ext cx="659757" cy="668059"/>
          </a:xfrm>
          <a:prstGeom prst="ellipse">
            <a:avLst/>
          </a:prstGeom>
          <a:solidFill>
            <a:srgbClr val="F35A70"/>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6" name="Conector recto de flecha 5"/>
          <p:cNvCxnSpPr>
            <a:endCxn id="4" idx="1"/>
          </p:cNvCxnSpPr>
          <p:nvPr/>
        </p:nvCxnSpPr>
        <p:spPr>
          <a:xfrm>
            <a:off x="7521186" y="2452117"/>
            <a:ext cx="987871" cy="595549"/>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a:endCxn id="4" idx="3"/>
          </p:cNvCxnSpPr>
          <p:nvPr/>
        </p:nvCxnSpPr>
        <p:spPr>
          <a:xfrm flipV="1">
            <a:off x="7521186" y="3520055"/>
            <a:ext cx="987871" cy="672728"/>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Imagen 1"/>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6">
                    <a14:imgEffect>
                      <a14:artisticPhotocopy/>
                    </a14:imgEffect>
                  </a14:imgLayer>
                </a14:imgProps>
              </a:ext>
              <a:ext uri="{28A0092B-C50C-407E-A947-70E740481C1C}">
                <a14:useLocalDpi xmlns:a14="http://schemas.microsoft.com/office/drawing/2010/main" val="0"/>
              </a:ext>
            </a:extLst>
          </a:blip>
          <a:stretch>
            <a:fillRect/>
          </a:stretch>
        </p:blipFill>
        <p:spPr>
          <a:xfrm rot="641209" flipH="1">
            <a:off x="7710156" y="2178288"/>
            <a:ext cx="818088" cy="534444"/>
          </a:xfrm>
          <a:prstGeom prst="rect">
            <a:avLst/>
          </a:prstGeom>
        </p:spPr>
      </p:pic>
      <p:pic>
        <p:nvPicPr>
          <p:cNvPr id="16" name="Imagen 15"/>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20987599" flipH="1" flipV="1">
            <a:off x="7764299" y="3866625"/>
            <a:ext cx="818088" cy="617111"/>
          </a:xfrm>
          <a:prstGeom prst="rect">
            <a:avLst/>
          </a:prstGeom>
        </p:spPr>
      </p:pic>
      <p:grpSp>
        <p:nvGrpSpPr>
          <p:cNvPr id="5" name="Agrupar 4"/>
          <p:cNvGrpSpPr/>
          <p:nvPr/>
        </p:nvGrpSpPr>
        <p:grpSpPr>
          <a:xfrm>
            <a:off x="6044910" y="1795673"/>
            <a:ext cx="5475030" cy="3023131"/>
            <a:chOff x="6044910" y="1795673"/>
            <a:chExt cx="5475030" cy="3023131"/>
          </a:xfrm>
        </p:grpSpPr>
        <p:pic>
          <p:nvPicPr>
            <p:cNvPr id="17" name="Imagen 16"/>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1352376" flipH="1" flipV="1">
              <a:off x="6044910" y="4347374"/>
              <a:ext cx="624962" cy="471430"/>
            </a:xfrm>
            <a:prstGeom prst="rect">
              <a:avLst/>
            </a:prstGeom>
          </p:spPr>
        </p:pic>
        <p:pic>
          <p:nvPicPr>
            <p:cNvPr id="21" name="Imagen 20"/>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8">
                      <a14:imgEffect>
                        <a14:artisticPhotocopy/>
                      </a14:imgEffect>
                    </a14:imgLayer>
                  </a14:imgProps>
                </a:ext>
                <a:ext uri="{28A0092B-C50C-407E-A947-70E740481C1C}">
                  <a14:useLocalDpi xmlns:a14="http://schemas.microsoft.com/office/drawing/2010/main" val="0"/>
                </a:ext>
              </a:extLst>
            </a:blip>
            <a:stretch>
              <a:fillRect/>
            </a:stretch>
          </p:blipFill>
          <p:spPr>
            <a:xfrm flipH="1">
              <a:off x="6184296" y="3446589"/>
              <a:ext cx="624962" cy="436881"/>
            </a:xfrm>
            <a:prstGeom prst="rect">
              <a:avLst/>
            </a:prstGeom>
          </p:spPr>
        </p:pic>
        <p:pic>
          <p:nvPicPr>
            <p:cNvPr id="22" name="Imagen 21"/>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rot="19854913" flipH="1">
              <a:off x="6170555" y="1795673"/>
              <a:ext cx="624962" cy="436881"/>
            </a:xfrm>
            <a:prstGeom prst="rect">
              <a:avLst/>
            </a:prstGeom>
          </p:spPr>
        </p:pic>
        <p:pic>
          <p:nvPicPr>
            <p:cNvPr id="23" name="Imagen 22"/>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flipH="1" flipV="1">
              <a:off x="6184296" y="2808486"/>
              <a:ext cx="624962" cy="482483"/>
            </a:xfrm>
            <a:prstGeom prst="rect">
              <a:avLst/>
            </a:prstGeom>
          </p:spPr>
        </p:pic>
        <p:sp>
          <p:nvSpPr>
            <p:cNvPr id="28" name="Rectángulo 27"/>
            <p:cNvSpPr/>
            <p:nvPr/>
          </p:nvSpPr>
          <p:spPr>
            <a:xfrm>
              <a:off x="9220985" y="1928158"/>
              <a:ext cx="2298955" cy="707886"/>
            </a:xfrm>
            <a:prstGeom prst="rect">
              <a:avLst/>
            </a:prstGeom>
          </p:spPr>
          <p:txBody>
            <a:bodyPr wrap="square">
              <a:spAutoFit/>
            </a:bodyPr>
            <a:lstStyle/>
            <a:p>
              <a:pPr algn="just"/>
              <a:r>
                <a:rPr lang="es-ES_tradnl" sz="2000" dirty="0">
                  <a:solidFill>
                    <a:schemeClr val="tx1"/>
                  </a:solidFill>
                  <a:latin typeface="Dosis" charset="0"/>
                  <a:ea typeface="Dosis" charset="0"/>
                  <a:cs typeface="Dosis" charset="0"/>
                </a:rPr>
                <a:t>A</a:t>
              </a:r>
              <a:r>
                <a:rPr lang="es-ES_tradnl" sz="2000" dirty="0" smtClean="0">
                  <a:solidFill>
                    <a:schemeClr val="tx1"/>
                  </a:solidFill>
                  <a:latin typeface="Dosis" charset="0"/>
                  <a:ea typeface="Dosis" charset="0"/>
                  <a:cs typeface="Dosis" charset="0"/>
                </a:rPr>
                <a:t>ctualizar </a:t>
              </a:r>
              <a:r>
                <a:rPr lang="es-ES_tradnl" sz="2000" dirty="0">
                  <a:solidFill>
                    <a:schemeClr val="tx1"/>
                  </a:solidFill>
                  <a:latin typeface="Dosis" charset="0"/>
                  <a:ea typeface="Dosis" charset="0"/>
                  <a:cs typeface="Dosis" charset="0"/>
                </a:rPr>
                <a:t>cada uno </a:t>
              </a:r>
              <a:endParaRPr lang="es-ES_tradnl" sz="2000" dirty="0" smtClean="0">
                <a:solidFill>
                  <a:schemeClr val="tx1"/>
                </a:solidFill>
                <a:latin typeface="Dosis" charset="0"/>
                <a:ea typeface="Dosis" charset="0"/>
                <a:cs typeface="Dosis" charset="0"/>
              </a:endParaRPr>
            </a:p>
            <a:p>
              <a:pPr algn="just"/>
              <a:r>
                <a:rPr lang="es-ES_tradnl" sz="2000" dirty="0" smtClean="0">
                  <a:solidFill>
                    <a:schemeClr val="tx1"/>
                  </a:solidFill>
                  <a:latin typeface="Dosis" charset="0"/>
                  <a:ea typeface="Dosis" charset="0"/>
                  <a:cs typeface="Dosis" charset="0"/>
                </a:rPr>
                <a:t>de </a:t>
              </a:r>
              <a:r>
                <a:rPr lang="es-ES_tradnl" sz="2000" dirty="0">
                  <a:solidFill>
                    <a:schemeClr val="tx1"/>
                  </a:solidFill>
                  <a:latin typeface="Dosis" charset="0"/>
                  <a:ea typeface="Dosis" charset="0"/>
                  <a:cs typeface="Dosis" charset="0"/>
                </a:rPr>
                <a:t>los </a:t>
              </a:r>
              <a:r>
                <a:rPr lang="es-ES_tradnl" sz="2000" dirty="0" smtClean="0">
                  <a:solidFill>
                    <a:schemeClr val="tx1"/>
                  </a:solidFill>
                  <a:latin typeface="Dosis" charset="0"/>
                  <a:ea typeface="Dosis" charset="0"/>
                  <a:cs typeface="Dosis" charset="0"/>
                </a:rPr>
                <a:t>pesos </a:t>
              </a:r>
              <a:r>
                <a:rPr lang="es-ES_tradnl" sz="2000" dirty="0">
                  <a:solidFill>
                    <a:schemeClr val="tx1"/>
                  </a:solidFill>
                  <a:latin typeface="Dosis" charset="0"/>
                  <a:ea typeface="Dosis" charset="0"/>
                  <a:cs typeface="Dosis" charset="0"/>
                </a:rPr>
                <a:t>de la </a:t>
              </a:r>
              <a:r>
                <a:rPr lang="es-ES_tradnl" sz="2000" dirty="0" smtClean="0">
                  <a:solidFill>
                    <a:schemeClr val="tx1"/>
                  </a:solidFill>
                  <a:latin typeface="Dosis" charset="0"/>
                  <a:ea typeface="Dosis" charset="0"/>
                  <a:cs typeface="Dosis" charset="0"/>
                </a:rPr>
                <a:t>red</a:t>
              </a:r>
              <a:endParaRPr lang="es-ES_tradnl" sz="1800" dirty="0" smtClean="0">
                <a:solidFill>
                  <a:schemeClr val="tx1"/>
                </a:solidFill>
                <a:latin typeface="Dosis" charset="0"/>
                <a:ea typeface="Dosis" charset="0"/>
                <a:cs typeface="Dosis" charset="0"/>
              </a:endParaRPr>
            </a:p>
          </p:txBody>
        </p:sp>
        <p:sp>
          <p:nvSpPr>
            <p:cNvPr id="30" name="Rectángulo 29"/>
            <p:cNvSpPr/>
            <p:nvPr/>
          </p:nvSpPr>
          <p:spPr>
            <a:xfrm>
              <a:off x="8905984" y="1958654"/>
              <a:ext cx="428927" cy="646331"/>
            </a:xfrm>
            <a:prstGeom prst="rect">
              <a:avLst/>
            </a:prstGeom>
          </p:spPr>
          <p:txBody>
            <a:bodyPr wrap="square">
              <a:spAutoFit/>
            </a:bodyPr>
            <a:lstStyle/>
            <a:p>
              <a:pPr algn="just"/>
              <a:r>
                <a:rPr lang="es-ES_tradnl" sz="3600" b="1" dirty="0" smtClean="0">
                  <a:solidFill>
                    <a:srgbClr val="F53160"/>
                  </a:solidFill>
                  <a:latin typeface="Dosis" charset="0"/>
                  <a:ea typeface="Dosis" charset="0"/>
                  <a:cs typeface="Dosis" charset="0"/>
                </a:rPr>
                <a:t>1</a:t>
              </a:r>
              <a:endParaRPr lang="es-ES_tradnl" sz="1800" b="1" dirty="0" smtClean="0">
                <a:solidFill>
                  <a:srgbClr val="F53160"/>
                </a:solidFill>
                <a:latin typeface="Dosis" charset="0"/>
                <a:ea typeface="Dosis" charset="0"/>
                <a:cs typeface="Dosis" charset="0"/>
              </a:endParaRPr>
            </a:p>
          </p:txBody>
        </p:sp>
      </p:grpSp>
      <p:grpSp>
        <p:nvGrpSpPr>
          <p:cNvPr id="8" name="Agrupar 7"/>
          <p:cNvGrpSpPr/>
          <p:nvPr/>
        </p:nvGrpSpPr>
        <p:grpSpPr>
          <a:xfrm>
            <a:off x="4969303" y="1832081"/>
            <a:ext cx="6674353" cy="3067772"/>
            <a:chOff x="4969303" y="1832081"/>
            <a:chExt cx="6674353" cy="3067772"/>
          </a:xfrm>
        </p:grpSpPr>
        <p:pic>
          <p:nvPicPr>
            <p:cNvPr id="24" name="Imagen 23"/>
            <p:cNvPicPr>
              <a:picLocks noChangeAspect="1"/>
            </p:cNvPicPr>
            <p:nvPr/>
          </p:nvPicPr>
          <p:blipFill>
            <a:blip r:embed="rId5">
              <a:duotone>
                <a:prstClr val="black"/>
                <a:schemeClr val="accent2">
                  <a:tint val="45000"/>
                  <a:satMod val="400000"/>
                </a:scheme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20488772" flipH="1">
              <a:off x="5022910" y="1832081"/>
              <a:ext cx="624962" cy="436881"/>
            </a:xfrm>
            <a:prstGeom prst="rect">
              <a:avLst/>
            </a:prstGeom>
          </p:spPr>
        </p:pic>
        <p:pic>
          <p:nvPicPr>
            <p:cNvPr id="25" name="Imagen 24"/>
            <p:cNvPicPr>
              <a:picLocks noChangeAspect="1"/>
            </p:cNvPicPr>
            <p:nvPr/>
          </p:nvPicPr>
          <p:blipFill>
            <a:blip r:embed="rId5">
              <a:duotone>
                <a:prstClr val="black"/>
                <a:schemeClr val="accent2">
                  <a:tint val="45000"/>
                  <a:satMod val="400000"/>
                </a:schemeClr>
              </a:duotone>
              <a:extLst>
                <a:ext uri="{BEBA8EAE-BF5A-486C-A8C5-ECC9F3942E4B}">
                  <a14:imgProps xmlns:a14="http://schemas.microsoft.com/office/drawing/2010/main">
                    <a14:imgLayer r:embed="rId10">
                      <a14:imgEffect>
                        <a14:artisticPhotocopy/>
                      </a14:imgEffect>
                    </a14:imgLayer>
                  </a14:imgProps>
                </a:ext>
                <a:ext uri="{28A0092B-C50C-407E-A947-70E740481C1C}">
                  <a14:useLocalDpi xmlns:a14="http://schemas.microsoft.com/office/drawing/2010/main" val="0"/>
                </a:ext>
              </a:extLst>
            </a:blip>
            <a:stretch>
              <a:fillRect/>
            </a:stretch>
          </p:blipFill>
          <p:spPr>
            <a:xfrm rot="2968193" flipH="1" flipV="1">
              <a:off x="4898064" y="2743193"/>
              <a:ext cx="624962" cy="482483"/>
            </a:xfrm>
            <a:prstGeom prst="rect">
              <a:avLst/>
            </a:prstGeom>
          </p:spPr>
        </p:pic>
        <p:pic>
          <p:nvPicPr>
            <p:cNvPr id="26" name="Imagen 25"/>
            <p:cNvPicPr>
              <a:picLocks noChangeAspect="1"/>
            </p:cNvPicPr>
            <p:nvPr/>
          </p:nvPicPr>
          <p:blipFill>
            <a:blip r:embed="rId5">
              <a:duotone>
                <a:prstClr val="black"/>
                <a:schemeClr val="accent2">
                  <a:tint val="45000"/>
                  <a:satMod val="400000"/>
                </a:schemeClr>
              </a:duotone>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rot="1236355" flipH="1" flipV="1">
              <a:off x="5034616" y="4273487"/>
              <a:ext cx="624962" cy="482483"/>
            </a:xfrm>
            <a:prstGeom prst="rect">
              <a:avLst/>
            </a:prstGeom>
          </p:spPr>
        </p:pic>
        <p:pic>
          <p:nvPicPr>
            <p:cNvPr id="27" name="Imagen 26"/>
            <p:cNvPicPr>
              <a:picLocks noChangeAspect="1"/>
            </p:cNvPicPr>
            <p:nvPr/>
          </p:nvPicPr>
          <p:blipFill>
            <a:blip r:embed="rId5">
              <a:duotone>
                <a:prstClr val="black"/>
                <a:schemeClr val="accent2">
                  <a:tint val="45000"/>
                  <a:satMod val="400000"/>
                </a:schemeClr>
              </a:duotone>
              <a:extLst>
                <a:ext uri="{BEBA8EAE-BF5A-486C-A8C5-ECC9F3942E4B}">
                  <a14:imgProps xmlns:a14="http://schemas.microsoft.com/office/drawing/2010/main">
                    <a14:imgLayer r:embed="rId11">
                      <a14:imgEffect>
                        <a14:artisticPhotocopy/>
                      </a14:imgEffect>
                    </a14:imgLayer>
                  </a14:imgProps>
                </a:ext>
                <a:ext uri="{28A0092B-C50C-407E-A947-70E740481C1C}">
                  <a14:useLocalDpi xmlns:a14="http://schemas.microsoft.com/office/drawing/2010/main" val="0"/>
                </a:ext>
              </a:extLst>
            </a:blip>
            <a:stretch>
              <a:fillRect/>
            </a:stretch>
          </p:blipFill>
          <p:spPr>
            <a:xfrm rot="18893965" flipH="1">
              <a:off x="4917941" y="3457653"/>
              <a:ext cx="624962" cy="436881"/>
            </a:xfrm>
            <a:prstGeom prst="rect">
              <a:avLst/>
            </a:prstGeom>
          </p:spPr>
        </p:pic>
        <p:sp>
          <p:nvSpPr>
            <p:cNvPr id="29" name="Rectángulo 28"/>
            <p:cNvSpPr/>
            <p:nvPr/>
          </p:nvSpPr>
          <p:spPr>
            <a:xfrm>
              <a:off x="9157663" y="4191967"/>
              <a:ext cx="2485993" cy="707886"/>
            </a:xfrm>
            <a:prstGeom prst="rect">
              <a:avLst/>
            </a:prstGeom>
          </p:spPr>
          <p:txBody>
            <a:bodyPr wrap="square">
              <a:spAutoFit/>
            </a:bodyPr>
            <a:lstStyle/>
            <a:p>
              <a:pPr algn="just"/>
              <a:r>
                <a:rPr lang="es-ES_tradnl" sz="2000" dirty="0" smtClean="0">
                  <a:solidFill>
                    <a:schemeClr val="tx1"/>
                  </a:solidFill>
                  <a:latin typeface="Dosis" charset="0"/>
                  <a:ea typeface="Dosis" charset="0"/>
                  <a:cs typeface="Dosis" charset="0"/>
                </a:rPr>
                <a:t>Hallar el error cometido por </a:t>
              </a:r>
              <a:r>
                <a:rPr lang="es-ES_tradnl" sz="2000" smtClean="0">
                  <a:solidFill>
                    <a:schemeClr val="tx1"/>
                  </a:solidFill>
                  <a:latin typeface="Dosis" charset="0"/>
                  <a:ea typeface="Dosis" charset="0"/>
                  <a:cs typeface="Dosis" charset="0"/>
                </a:rPr>
                <a:t>cada neurona</a:t>
              </a:r>
              <a:endParaRPr lang="es-ES_tradnl" sz="1800" dirty="0" smtClean="0">
                <a:solidFill>
                  <a:schemeClr val="tx1"/>
                </a:solidFill>
                <a:latin typeface="Dosis" charset="0"/>
                <a:ea typeface="Dosis" charset="0"/>
                <a:cs typeface="Dosis" charset="0"/>
              </a:endParaRPr>
            </a:p>
          </p:txBody>
        </p:sp>
        <p:sp>
          <p:nvSpPr>
            <p:cNvPr id="31" name="Rectángulo 30"/>
            <p:cNvSpPr/>
            <p:nvPr/>
          </p:nvSpPr>
          <p:spPr>
            <a:xfrm>
              <a:off x="8742316" y="4222744"/>
              <a:ext cx="428927" cy="646331"/>
            </a:xfrm>
            <a:prstGeom prst="rect">
              <a:avLst/>
            </a:prstGeom>
          </p:spPr>
          <p:txBody>
            <a:bodyPr wrap="square">
              <a:spAutoFit/>
            </a:bodyPr>
            <a:lstStyle/>
            <a:p>
              <a:pPr algn="just"/>
              <a:r>
                <a:rPr lang="es-ES_tradnl" sz="3600" b="1" dirty="0">
                  <a:solidFill>
                    <a:schemeClr val="accent2"/>
                  </a:solidFill>
                  <a:latin typeface="Dosis" charset="0"/>
                  <a:ea typeface="Dosis" charset="0"/>
                  <a:cs typeface="Dosis" charset="0"/>
                </a:rPr>
                <a:t>2</a:t>
              </a:r>
              <a:endParaRPr lang="es-ES_tradnl" sz="1800" b="1" dirty="0" smtClean="0">
                <a:solidFill>
                  <a:schemeClr val="accent2"/>
                </a:solidFill>
                <a:latin typeface="Dosis" charset="0"/>
                <a:ea typeface="Dosis" charset="0"/>
                <a:cs typeface="Dosis" charset="0"/>
              </a:endParaRPr>
            </a:p>
          </p:txBody>
        </p:sp>
      </p:grpSp>
      <p:grpSp>
        <p:nvGrpSpPr>
          <p:cNvPr id="10" name="Agrupar 9"/>
          <p:cNvGrpSpPr/>
          <p:nvPr/>
        </p:nvGrpSpPr>
        <p:grpSpPr>
          <a:xfrm>
            <a:off x="4442792" y="2117008"/>
            <a:ext cx="2855526" cy="2428901"/>
            <a:chOff x="4442792" y="2117008"/>
            <a:chExt cx="2855526" cy="2428901"/>
          </a:xfrm>
        </p:grpSpPr>
        <p:sp>
          <p:nvSpPr>
            <p:cNvPr id="9" name="Elipse 8"/>
            <p:cNvSpPr>
              <a:spLocks noChangeAspect="1"/>
            </p:cNvSpPr>
            <p:nvPr/>
          </p:nvSpPr>
          <p:spPr>
            <a:xfrm>
              <a:off x="4442792" y="2117008"/>
              <a:ext cx="684000" cy="684000"/>
            </a:xfrm>
            <a:prstGeom prst="ellipse">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2" name="Elipse 31"/>
            <p:cNvSpPr>
              <a:spLocks noChangeAspect="1"/>
            </p:cNvSpPr>
            <p:nvPr/>
          </p:nvSpPr>
          <p:spPr>
            <a:xfrm>
              <a:off x="4455029" y="3861909"/>
              <a:ext cx="684000" cy="684000"/>
            </a:xfrm>
            <a:prstGeom prst="ellipse">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3" name="Elipse 32"/>
            <p:cNvSpPr>
              <a:spLocks noChangeAspect="1"/>
            </p:cNvSpPr>
            <p:nvPr/>
          </p:nvSpPr>
          <p:spPr>
            <a:xfrm>
              <a:off x="6614318" y="2117008"/>
              <a:ext cx="684000" cy="684000"/>
            </a:xfrm>
            <a:prstGeom prst="ellipse">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Elipse 33"/>
            <p:cNvSpPr>
              <a:spLocks noChangeAspect="1"/>
            </p:cNvSpPr>
            <p:nvPr/>
          </p:nvSpPr>
          <p:spPr>
            <a:xfrm>
              <a:off x="6604451" y="3859126"/>
              <a:ext cx="684000" cy="684000"/>
            </a:xfrm>
            <a:prstGeom prst="ellipse">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6746837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2580145" y="1652306"/>
            <a:ext cx="6796555" cy="461665"/>
          </a:xfrm>
          <a:prstGeom prst="rect">
            <a:avLst/>
          </a:prstGeom>
        </p:spPr>
        <p:txBody>
          <a:bodyPr wrap="square">
            <a:spAutoFit/>
          </a:bodyPr>
          <a:lstStyle/>
          <a:p>
            <a:pPr algn="just"/>
            <a:r>
              <a:rPr lang="es-ES_tradnl" sz="2400" smtClean="0">
                <a:solidFill>
                  <a:schemeClr val="tx1"/>
                </a:solidFill>
                <a:latin typeface="Dosis" charset="0"/>
                <a:ea typeface="Dosis" charset="0"/>
                <a:cs typeface="Dosis" charset="0"/>
              </a:rPr>
              <a:t>Minimiza </a:t>
            </a:r>
            <a:r>
              <a:rPr lang="es-ES_tradnl" sz="2400" dirty="0">
                <a:solidFill>
                  <a:schemeClr val="tx1"/>
                </a:solidFill>
                <a:latin typeface="Dosis" charset="0"/>
                <a:ea typeface="Dosis" charset="0"/>
                <a:cs typeface="Dosis" charset="0"/>
              </a:rPr>
              <a:t>el error para cada </a:t>
            </a:r>
            <a:r>
              <a:rPr lang="es-ES_tradnl" sz="2400">
                <a:solidFill>
                  <a:schemeClr val="tx1"/>
                </a:solidFill>
                <a:latin typeface="Dosis" charset="0"/>
                <a:ea typeface="Dosis" charset="0"/>
                <a:cs typeface="Dosis" charset="0"/>
              </a:rPr>
              <a:t>neurona </a:t>
            </a:r>
            <a:r>
              <a:rPr lang="es-ES_tradnl" sz="2400" smtClean="0">
                <a:solidFill>
                  <a:schemeClr val="tx1"/>
                </a:solidFill>
                <a:latin typeface="Dosis" charset="0"/>
                <a:ea typeface="Dosis" charset="0"/>
                <a:cs typeface="Dosis" charset="0"/>
              </a:rPr>
              <a:t>y </a:t>
            </a:r>
            <a:r>
              <a:rPr lang="es-ES_tradnl" sz="2400" dirty="0">
                <a:solidFill>
                  <a:schemeClr val="tx1"/>
                </a:solidFill>
                <a:latin typeface="Dosis" charset="0"/>
                <a:ea typeface="Dosis" charset="0"/>
                <a:cs typeface="Dosis" charset="0"/>
              </a:rPr>
              <a:t>la red en conjunto</a:t>
            </a:r>
            <a:r>
              <a:rPr lang="es-ES_tradnl" sz="2400" dirty="0" smtClean="0">
                <a:solidFill>
                  <a:schemeClr val="tx1"/>
                </a:solidFill>
                <a:latin typeface="Dosis" charset="0"/>
                <a:ea typeface="Dosis" charset="0"/>
                <a:cs typeface="Dosis" charset="0"/>
              </a:rPr>
              <a:t>.</a:t>
            </a:r>
            <a:endParaRPr lang="es-ES_tradnl" sz="2000" dirty="0" smtClean="0">
              <a:solidFill>
                <a:schemeClr val="tx1"/>
              </a:solidFill>
              <a:latin typeface="Dosis" charset="0"/>
              <a:ea typeface="Dosis" charset="0"/>
              <a:cs typeface="Dosis" charset="0"/>
            </a:endParaRPr>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9619" y="2807070"/>
            <a:ext cx="7896508" cy="3403667"/>
          </a:xfrm>
          <a:prstGeom prst="rect">
            <a:avLst/>
          </a:prstGeom>
        </p:spPr>
      </p:pic>
      <p:sp>
        <p:nvSpPr>
          <p:cNvPr id="2" name="Rectángulo 1"/>
          <p:cNvSpPr/>
          <p:nvPr/>
        </p:nvSpPr>
        <p:spPr>
          <a:xfrm>
            <a:off x="2166763" y="2147603"/>
            <a:ext cx="7861447" cy="523220"/>
          </a:xfrm>
          <a:prstGeom prst="rect">
            <a:avLst/>
          </a:prstGeom>
        </p:spPr>
        <p:txBody>
          <a:bodyPr wrap="none">
            <a:spAutoFit/>
          </a:bodyPr>
          <a:lstStyle/>
          <a:p>
            <a:pPr algn="ctr"/>
            <a:r>
              <a:rPr lang="es-ES_tradnl" sz="2800" b="1">
                <a:solidFill>
                  <a:schemeClr val="accent6"/>
                </a:solidFill>
                <a:latin typeface="Dosis" charset="0"/>
                <a:ea typeface="Dosis" charset="0"/>
                <a:cs typeface="Dosis" charset="0"/>
              </a:rPr>
              <a:t>Como varia el </a:t>
            </a:r>
            <a:r>
              <a:rPr lang="es-ES_tradnl" sz="2800" b="1">
                <a:solidFill>
                  <a:srgbClr val="F53160"/>
                </a:solidFill>
                <a:latin typeface="Dosis" charset="0"/>
                <a:ea typeface="Dosis" charset="0"/>
                <a:cs typeface="Dosis" charset="0"/>
              </a:rPr>
              <a:t>Error</a:t>
            </a:r>
            <a:r>
              <a:rPr lang="es-ES_tradnl" sz="2800">
                <a:solidFill>
                  <a:schemeClr val="tx1"/>
                </a:solidFill>
                <a:latin typeface="Dosis" charset="0"/>
                <a:ea typeface="Dosis" charset="0"/>
                <a:cs typeface="Dosis" charset="0"/>
              </a:rPr>
              <a:t> </a:t>
            </a:r>
            <a:r>
              <a:rPr lang="es-ES_tradnl" sz="2800" b="1">
                <a:solidFill>
                  <a:schemeClr val="accent6"/>
                </a:solidFill>
                <a:latin typeface="Dosis" charset="0"/>
                <a:ea typeface="Dosis" charset="0"/>
                <a:cs typeface="Dosis" charset="0"/>
              </a:rPr>
              <a:t>ante un cambio del parámetro </a:t>
            </a:r>
            <a:r>
              <a:rPr lang="es-ES_tradnl" sz="2800" b="1">
                <a:solidFill>
                  <a:srgbClr val="0070C0"/>
                </a:solidFill>
                <a:latin typeface="Dosis" charset="0"/>
                <a:ea typeface="Dosis" charset="0"/>
                <a:cs typeface="Dosis" charset="0"/>
              </a:rPr>
              <a:t>W</a:t>
            </a:r>
            <a:endParaRPr lang="es-ES_tradnl" sz="2800" b="1" dirty="0">
              <a:solidFill>
                <a:srgbClr val="0070C0"/>
              </a:solidFill>
              <a:latin typeface="Dosis" charset="0"/>
              <a:ea typeface="Dosis" charset="0"/>
              <a:cs typeface="Dosis" charset="0"/>
            </a:endParaRPr>
          </a:p>
        </p:txBody>
      </p:sp>
    </p:spTree>
    <p:extLst>
      <p:ext uri="{BB962C8B-B14F-4D97-AF65-F5344CB8AC3E}">
        <p14:creationId xmlns:p14="http://schemas.microsoft.com/office/powerpoint/2010/main" val="419123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DERIVADA PARCIAL RESPECTO A UN PESO</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94780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8375" y="3266214"/>
            <a:ext cx="7366000" cy="3175000"/>
          </a:xfrm>
          <a:prstGeom prst="rect">
            <a:avLst/>
          </a:prstGeom>
        </p:spPr>
      </p:pic>
      <p:pic>
        <p:nvPicPr>
          <p:cNvPr id="2" name="Imagen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12823" y="1740238"/>
            <a:ext cx="8331200" cy="1231900"/>
          </a:xfrm>
          <a:prstGeom prst="rect">
            <a:avLst/>
          </a:prstGeom>
        </p:spPr>
      </p:pic>
    </p:spTree>
    <p:extLst>
      <p:ext uri="{BB962C8B-B14F-4D97-AF65-F5344CB8AC3E}">
        <p14:creationId xmlns:p14="http://schemas.microsoft.com/office/powerpoint/2010/main" val="288256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DERIVADA PARCIAL 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9406" y="1689851"/>
            <a:ext cx="6678034" cy="987453"/>
          </a:xfrm>
          <a:prstGeom prst="rect">
            <a:avLst/>
          </a:prstGeom>
        </p:spPr>
      </p:pic>
      <p:pic>
        <p:nvPicPr>
          <p:cNvPr id="4" name="Imagen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6749" y="3253818"/>
            <a:ext cx="7820451" cy="3003175"/>
          </a:xfrm>
          <a:prstGeom prst="rect">
            <a:avLst/>
          </a:prstGeom>
        </p:spPr>
      </p:pic>
      <p:sp>
        <p:nvSpPr>
          <p:cNvPr id="8" name="Rectángulo redondeado 7"/>
          <p:cNvSpPr/>
          <p:nvPr/>
        </p:nvSpPr>
        <p:spPr>
          <a:xfrm>
            <a:off x="4478849" y="1461391"/>
            <a:ext cx="1585980" cy="151589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5" name="Imagen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1185" y="3559628"/>
            <a:ext cx="3576603" cy="2384402"/>
          </a:xfrm>
          <a:prstGeom prst="rect">
            <a:avLst/>
          </a:prstGeom>
        </p:spPr>
      </p:pic>
      <p:sp>
        <p:nvSpPr>
          <p:cNvPr id="9" name="Rectángulo redondeado 8"/>
          <p:cNvSpPr/>
          <p:nvPr/>
        </p:nvSpPr>
        <p:spPr>
          <a:xfrm>
            <a:off x="4066749" y="4751829"/>
            <a:ext cx="5117008" cy="694814"/>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1577232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DERIVADA PARCIAL </a:t>
            </a:r>
            <a:r>
              <a:rPr lang="en-US" sz="4000" b="1" dirty="0" smtClean="0">
                <a:ln w="6350">
                  <a:solidFill>
                    <a:schemeClr val="tx1"/>
                  </a:solidFill>
                </a:ln>
                <a:solidFill>
                  <a:srgbClr val="4C6AA3"/>
                </a:solidFill>
                <a:latin typeface="Dosis" charset="0"/>
                <a:ea typeface="Dosis" charset="0"/>
                <a:cs typeface="Dosis" charset="0"/>
              </a:rPr>
              <a:t>B</a:t>
            </a:r>
            <a:endParaRPr lang="en-US" sz="4000"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9406" y="1689851"/>
            <a:ext cx="6678034" cy="987453"/>
          </a:xfrm>
          <a:prstGeom prst="rect">
            <a:avLst/>
          </a:prstGeom>
        </p:spPr>
      </p:pic>
      <p:sp>
        <p:nvSpPr>
          <p:cNvPr id="8" name="Rectángulo redondeado 7"/>
          <p:cNvSpPr/>
          <p:nvPr/>
        </p:nvSpPr>
        <p:spPr>
          <a:xfrm>
            <a:off x="6209676" y="1451614"/>
            <a:ext cx="1585980" cy="1515898"/>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87840" y="3549964"/>
            <a:ext cx="7699360" cy="2514431"/>
          </a:xfrm>
          <a:prstGeom prst="rect">
            <a:avLst/>
          </a:prstGeom>
        </p:spPr>
      </p:pic>
      <p:pic>
        <p:nvPicPr>
          <p:cNvPr id="9" name="Imagen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1185" y="3559628"/>
            <a:ext cx="3576603" cy="2384402"/>
          </a:xfrm>
          <a:prstGeom prst="rect">
            <a:avLst/>
          </a:prstGeom>
        </p:spPr>
      </p:pic>
      <p:sp>
        <p:nvSpPr>
          <p:cNvPr id="10" name="Rectángulo redondeado 9"/>
          <p:cNvSpPr/>
          <p:nvPr/>
        </p:nvSpPr>
        <p:spPr>
          <a:xfrm>
            <a:off x="4187840" y="4428132"/>
            <a:ext cx="5025734" cy="643182"/>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1183939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9601" y="2477440"/>
            <a:ext cx="4719777" cy="1114583"/>
          </a:xfrm>
          <a:prstGeom prst="rect">
            <a:avLst/>
          </a:prstGeom>
        </p:spPr>
      </p:pic>
      <p:pic>
        <p:nvPicPr>
          <p:cNvPr id="5" name="Imagen 4"/>
          <p:cNvPicPr>
            <a:picLocks noChangeAspect="1"/>
          </p:cNvPicPr>
          <p:nvPr/>
        </p:nvPicPr>
        <p:blipFill rotWithShape="1">
          <a:blip r:embed="rId5">
            <a:extLst>
              <a:ext uri="{28A0092B-C50C-407E-A947-70E740481C1C}">
                <a14:useLocalDpi xmlns:a14="http://schemas.microsoft.com/office/drawing/2010/main" val="0"/>
              </a:ext>
            </a:extLst>
          </a:blip>
          <a:srcRect b="14563"/>
          <a:stretch/>
        </p:blipFill>
        <p:spPr>
          <a:xfrm>
            <a:off x="6925735" y="3709697"/>
            <a:ext cx="4909710" cy="965200"/>
          </a:xfrm>
          <a:prstGeom prst="rect">
            <a:avLst/>
          </a:prstGeom>
        </p:spPr>
      </p:pic>
      <p:grpSp>
        <p:nvGrpSpPr>
          <p:cNvPr id="4" name="Agrupar 3"/>
          <p:cNvGrpSpPr>
            <a:grpSpLocks noChangeAspect="1"/>
          </p:cNvGrpSpPr>
          <p:nvPr/>
        </p:nvGrpSpPr>
        <p:grpSpPr>
          <a:xfrm>
            <a:off x="695586" y="2019378"/>
            <a:ext cx="5895447" cy="3564000"/>
            <a:chOff x="644787" y="2019381"/>
            <a:chExt cx="4838686" cy="2925152"/>
          </a:xfrm>
        </p:grpSpPr>
        <p:pic>
          <p:nvPicPr>
            <p:cNvPr id="10" name="Imagen 9"/>
            <p:cNvPicPr>
              <a:picLocks noChangeAspect="1"/>
            </p:cNvPicPr>
            <p:nvPr/>
          </p:nvPicPr>
          <p:blipFill rotWithShape="1">
            <a:blip r:embed="rId6">
              <a:extLst>
                <a:ext uri="{28A0092B-C50C-407E-A947-70E740481C1C}">
                  <a14:useLocalDpi xmlns:a14="http://schemas.microsoft.com/office/drawing/2010/main" val="0"/>
                </a:ext>
              </a:extLst>
            </a:blip>
            <a:srcRect l="6918" t="34694" r="61810" b="28977"/>
            <a:stretch/>
          </p:blipFill>
          <p:spPr>
            <a:xfrm>
              <a:off x="644787" y="2019381"/>
              <a:ext cx="4028813" cy="2925152"/>
            </a:xfrm>
            <a:prstGeom prst="rect">
              <a:avLst/>
            </a:prstGeom>
          </p:spPr>
        </p:pic>
        <p:pic>
          <p:nvPicPr>
            <p:cNvPr id="11" name="Imagen 10"/>
            <p:cNvPicPr>
              <a:picLocks noChangeAspect="1"/>
            </p:cNvPicPr>
            <p:nvPr/>
          </p:nvPicPr>
          <p:blipFill rotWithShape="1">
            <a:blip r:embed="rId6">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grpSp>
    </p:spTree>
    <p:extLst>
      <p:ext uri="{BB962C8B-B14F-4D97-AF65-F5344CB8AC3E}">
        <p14:creationId xmlns:p14="http://schemas.microsoft.com/office/powerpoint/2010/main" val="8971541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DERIVADA PARCIAL </a:t>
            </a:r>
            <a:r>
              <a:rPr lang="en-US" sz="4000" b="1" dirty="0" smtClean="0">
                <a:ln w="6350">
                  <a:solidFill>
                    <a:schemeClr val="tx1"/>
                  </a:solidFill>
                </a:ln>
                <a:solidFill>
                  <a:srgbClr val="4C6AA3"/>
                </a:solidFill>
                <a:latin typeface="Dosis" charset="0"/>
                <a:ea typeface="Dosis" charset="0"/>
                <a:cs typeface="Dosis" charset="0"/>
              </a:rPr>
              <a:t>C</a:t>
            </a:r>
            <a:endParaRPr lang="en-US" sz="4000"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60689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9406" y="1689851"/>
            <a:ext cx="6678034" cy="987453"/>
          </a:xfrm>
          <a:prstGeom prst="rect">
            <a:avLst/>
          </a:prstGeom>
        </p:spPr>
      </p:pic>
      <p:pic>
        <p:nvPicPr>
          <p:cNvPr id="4" name="Imagen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9608" y="2904664"/>
            <a:ext cx="6077938" cy="3668341"/>
          </a:xfrm>
          <a:prstGeom prst="rect">
            <a:avLst/>
          </a:prstGeom>
        </p:spPr>
      </p:pic>
      <p:sp>
        <p:nvSpPr>
          <p:cNvPr id="8" name="Rectángulo redondeado 7"/>
          <p:cNvSpPr/>
          <p:nvPr/>
        </p:nvSpPr>
        <p:spPr>
          <a:xfrm>
            <a:off x="7956833" y="1469774"/>
            <a:ext cx="1585980" cy="1515898"/>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9" name="Imagen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1185" y="3559628"/>
            <a:ext cx="3576603" cy="2384402"/>
          </a:xfrm>
          <a:prstGeom prst="rect">
            <a:avLst/>
          </a:prstGeom>
        </p:spPr>
      </p:pic>
      <p:sp>
        <p:nvSpPr>
          <p:cNvPr id="10" name="Rectángulo redondeado 9"/>
          <p:cNvSpPr/>
          <p:nvPr/>
        </p:nvSpPr>
        <p:spPr>
          <a:xfrm>
            <a:off x="4609607" y="4899080"/>
            <a:ext cx="3610053" cy="646955"/>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971604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UNIMOS LAS DERIVADAS</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9406" y="1689851"/>
            <a:ext cx="6678034" cy="987453"/>
          </a:xfrm>
          <a:prstGeom prst="rect">
            <a:avLst/>
          </a:prstGeom>
        </p:spPr>
      </p:pic>
      <p:sp>
        <p:nvSpPr>
          <p:cNvPr id="8" name="Rectángulo redondeado 7"/>
          <p:cNvSpPr/>
          <p:nvPr/>
        </p:nvSpPr>
        <p:spPr>
          <a:xfrm>
            <a:off x="7956833" y="1469774"/>
            <a:ext cx="1585980" cy="1515898"/>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5670" y="3281282"/>
            <a:ext cx="11259886" cy="3192590"/>
          </a:xfrm>
          <a:prstGeom prst="rect">
            <a:avLst/>
          </a:prstGeom>
        </p:spPr>
      </p:pic>
      <p:sp>
        <p:nvSpPr>
          <p:cNvPr id="10" name="Rectángulo redondeado 9"/>
          <p:cNvSpPr/>
          <p:nvPr/>
        </p:nvSpPr>
        <p:spPr>
          <a:xfrm>
            <a:off x="6209676" y="1451614"/>
            <a:ext cx="1585980" cy="1515898"/>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1" name="Rectángulo redondeado 10"/>
          <p:cNvSpPr/>
          <p:nvPr/>
        </p:nvSpPr>
        <p:spPr>
          <a:xfrm>
            <a:off x="4478849" y="1461391"/>
            <a:ext cx="1585980" cy="151589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2" name="Rectángulo redondeado 11"/>
          <p:cNvSpPr/>
          <p:nvPr/>
        </p:nvSpPr>
        <p:spPr>
          <a:xfrm>
            <a:off x="1979771" y="3412670"/>
            <a:ext cx="351519" cy="538844"/>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3" name="Rectángulo redondeado 12"/>
          <p:cNvSpPr/>
          <p:nvPr/>
        </p:nvSpPr>
        <p:spPr>
          <a:xfrm>
            <a:off x="2682746" y="3412670"/>
            <a:ext cx="359859" cy="538844"/>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4" name="Rectángulo redondeado 13"/>
          <p:cNvSpPr/>
          <p:nvPr/>
        </p:nvSpPr>
        <p:spPr>
          <a:xfrm>
            <a:off x="3385969" y="3412670"/>
            <a:ext cx="374882" cy="538844"/>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5" name="Rectángulo redondeado 14"/>
          <p:cNvSpPr/>
          <p:nvPr/>
        </p:nvSpPr>
        <p:spPr>
          <a:xfrm>
            <a:off x="9510952" y="5486399"/>
            <a:ext cx="2256504" cy="887451"/>
          </a:xfrm>
          <a:prstGeom prst="roundRect">
            <a:avLst>
              <a:gd name="adj" fmla="val 3455"/>
            </a:avLst>
          </a:prstGeom>
          <a:noFill/>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7" name="Rectángulo 16"/>
          <p:cNvSpPr/>
          <p:nvPr/>
        </p:nvSpPr>
        <p:spPr>
          <a:xfrm>
            <a:off x="1965483" y="4425937"/>
            <a:ext cx="6947807" cy="9961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8" name="Imagen 17"/>
          <p:cNvPicPr>
            <a:picLocks noChangeAspect="1"/>
          </p:cNvPicPr>
          <p:nvPr/>
        </p:nvPicPr>
        <p:blipFill rotWithShape="1">
          <a:blip r:embed="rId6">
            <a:extLst>
              <a:ext uri="{28A0092B-C50C-407E-A947-70E740481C1C}">
                <a14:useLocalDpi xmlns:a14="http://schemas.microsoft.com/office/drawing/2010/main" val="0"/>
              </a:ext>
            </a:extLst>
          </a:blip>
          <a:srcRect l="13818" t="54310" r="54210" b="27470"/>
          <a:stretch/>
        </p:blipFill>
        <p:spPr>
          <a:xfrm>
            <a:off x="2112419" y="4603984"/>
            <a:ext cx="2500313" cy="547186"/>
          </a:xfrm>
          <a:prstGeom prst="rect">
            <a:avLst/>
          </a:prstGeom>
        </p:spPr>
      </p:pic>
      <p:pic>
        <p:nvPicPr>
          <p:cNvPr id="19" name="Imagen 18"/>
          <p:cNvPicPr>
            <a:picLocks noChangeAspect="1"/>
          </p:cNvPicPr>
          <p:nvPr/>
        </p:nvPicPr>
        <p:blipFill rotWithShape="1">
          <a:blip r:embed="rId7">
            <a:extLst>
              <a:ext uri="{28A0092B-C50C-407E-A947-70E740481C1C}">
                <a14:useLocalDpi xmlns:a14="http://schemas.microsoft.com/office/drawing/2010/main" val="0"/>
              </a:ext>
            </a:extLst>
          </a:blip>
          <a:srcRect l="15196" t="34838" r="54557" b="43118"/>
          <a:stretch/>
        </p:blipFill>
        <p:spPr>
          <a:xfrm>
            <a:off x="5357792" y="4578134"/>
            <a:ext cx="2328883" cy="554277"/>
          </a:xfrm>
          <a:prstGeom prst="rect">
            <a:avLst/>
          </a:prstGeom>
        </p:spPr>
      </p:pic>
      <p:pic>
        <p:nvPicPr>
          <p:cNvPr id="20" name="Imagen 19"/>
          <p:cNvPicPr>
            <a:picLocks noChangeAspect="1"/>
          </p:cNvPicPr>
          <p:nvPr/>
        </p:nvPicPr>
        <p:blipFill rotWithShape="1">
          <a:blip r:embed="rId8">
            <a:extLst>
              <a:ext uri="{28A0092B-C50C-407E-A947-70E740481C1C}">
                <a14:useLocalDpi xmlns:a14="http://schemas.microsoft.com/office/drawing/2010/main" val="0"/>
              </a:ext>
            </a:extLst>
          </a:blip>
          <a:srcRect l="21654" t="52234" r="64330" b="30984"/>
          <a:stretch/>
        </p:blipFill>
        <p:spPr>
          <a:xfrm>
            <a:off x="8528172" y="4510657"/>
            <a:ext cx="851881" cy="615612"/>
          </a:xfrm>
          <a:prstGeom prst="rect">
            <a:avLst/>
          </a:prstGeom>
        </p:spPr>
      </p:pic>
      <p:pic>
        <p:nvPicPr>
          <p:cNvPr id="21" name="Imagen 20"/>
          <p:cNvPicPr>
            <a:picLocks noChangeAspect="1"/>
          </p:cNvPicPr>
          <p:nvPr/>
        </p:nvPicPr>
        <p:blipFill rotWithShape="1">
          <a:blip r:embed="rId4">
            <a:extLst>
              <a:ext uri="{28A0092B-C50C-407E-A947-70E740481C1C}">
                <a14:useLocalDpi xmlns:a14="http://schemas.microsoft.com/office/drawing/2010/main" val="0"/>
              </a:ext>
            </a:extLst>
          </a:blip>
          <a:srcRect l="49012" t="21053" r="45743" b="24192"/>
          <a:stretch/>
        </p:blipFill>
        <p:spPr>
          <a:xfrm>
            <a:off x="4804743" y="4542070"/>
            <a:ext cx="350259" cy="540677"/>
          </a:xfrm>
          <a:prstGeom prst="rect">
            <a:avLst/>
          </a:prstGeom>
        </p:spPr>
      </p:pic>
      <p:pic>
        <p:nvPicPr>
          <p:cNvPr id="22" name="Imagen 21"/>
          <p:cNvPicPr>
            <a:picLocks noChangeAspect="1"/>
          </p:cNvPicPr>
          <p:nvPr/>
        </p:nvPicPr>
        <p:blipFill rotWithShape="1">
          <a:blip r:embed="rId4">
            <a:extLst>
              <a:ext uri="{28A0092B-C50C-407E-A947-70E740481C1C}">
                <a14:useLocalDpi xmlns:a14="http://schemas.microsoft.com/office/drawing/2010/main" val="0"/>
              </a:ext>
            </a:extLst>
          </a:blip>
          <a:srcRect l="49012" t="21053" r="45743" b="24192"/>
          <a:stretch/>
        </p:blipFill>
        <p:spPr>
          <a:xfrm>
            <a:off x="7929458" y="4530268"/>
            <a:ext cx="350259" cy="540677"/>
          </a:xfrm>
          <a:prstGeom prst="rect">
            <a:avLst/>
          </a:prstGeom>
        </p:spPr>
      </p:pic>
    </p:spTree>
    <p:extLst>
      <p:ext uri="{BB962C8B-B14F-4D97-AF65-F5344CB8AC3E}">
        <p14:creationId xmlns:p14="http://schemas.microsoft.com/office/powerpoint/2010/main" val="468384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7319535"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2556" y="3213851"/>
            <a:ext cx="6678034" cy="987453"/>
          </a:xfrm>
          <a:prstGeom prst="rect">
            <a:avLst/>
          </a:prstGeom>
        </p:spPr>
      </p:pic>
      <p:sp>
        <p:nvSpPr>
          <p:cNvPr id="8" name="Rectángulo redondeado 7"/>
          <p:cNvSpPr/>
          <p:nvPr/>
        </p:nvSpPr>
        <p:spPr>
          <a:xfrm>
            <a:off x="6489983" y="2993774"/>
            <a:ext cx="1585980" cy="1515898"/>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3" name="Imagen 2"/>
          <p:cNvPicPr>
            <a:picLocks noChangeAspect="1"/>
          </p:cNvPicPr>
          <p:nvPr/>
        </p:nvPicPr>
        <p:blipFill rotWithShape="1">
          <a:blip r:embed="rId5">
            <a:extLst>
              <a:ext uri="{28A0092B-C50C-407E-A947-70E740481C1C}">
                <a14:useLocalDpi xmlns:a14="http://schemas.microsoft.com/office/drawing/2010/main" val="0"/>
              </a:ext>
            </a:extLst>
          </a:blip>
          <a:srcRect l="75854" t="69070"/>
          <a:stretch/>
        </p:blipFill>
        <p:spPr>
          <a:xfrm>
            <a:off x="8237140" y="3255978"/>
            <a:ext cx="2718706" cy="987473"/>
          </a:xfrm>
          <a:prstGeom prst="rect">
            <a:avLst/>
          </a:prstGeom>
        </p:spPr>
      </p:pic>
      <p:sp>
        <p:nvSpPr>
          <p:cNvPr id="10" name="Rectángulo redondeado 9"/>
          <p:cNvSpPr/>
          <p:nvPr/>
        </p:nvSpPr>
        <p:spPr>
          <a:xfrm>
            <a:off x="4742826" y="2975614"/>
            <a:ext cx="1585980" cy="1515898"/>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1" name="Rectángulo redondeado 10"/>
          <p:cNvSpPr/>
          <p:nvPr/>
        </p:nvSpPr>
        <p:spPr>
          <a:xfrm>
            <a:off x="3011999" y="2985391"/>
            <a:ext cx="1585980" cy="151589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5" name="Rectángulo redondeado 14"/>
          <p:cNvSpPr/>
          <p:nvPr/>
        </p:nvSpPr>
        <p:spPr>
          <a:xfrm>
            <a:off x="8661242" y="3255979"/>
            <a:ext cx="2256504" cy="887451"/>
          </a:xfrm>
          <a:prstGeom prst="roundRect">
            <a:avLst>
              <a:gd name="adj" fmla="val 3455"/>
            </a:avLst>
          </a:prstGeom>
          <a:noFill/>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4" name="Imagen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64895" y="4613849"/>
            <a:ext cx="7865183" cy="1972499"/>
          </a:xfrm>
          <a:prstGeom prst="rect">
            <a:avLst/>
          </a:prstGeom>
        </p:spPr>
      </p:pic>
      <p:sp>
        <p:nvSpPr>
          <p:cNvPr id="17" name="Rectángulo 16"/>
          <p:cNvSpPr/>
          <p:nvPr/>
        </p:nvSpPr>
        <p:spPr>
          <a:xfrm>
            <a:off x="1178719" y="1568499"/>
            <a:ext cx="9837534" cy="1200329"/>
          </a:xfrm>
          <a:prstGeom prst="rect">
            <a:avLst/>
          </a:prstGeom>
        </p:spPr>
        <p:txBody>
          <a:bodyPr wrap="square">
            <a:spAutoFit/>
          </a:bodyPr>
          <a:lstStyle/>
          <a:p>
            <a:pPr algn="just"/>
            <a:r>
              <a:rPr lang="es-ES_tradnl" sz="2400" b="1" dirty="0">
                <a:solidFill>
                  <a:srgbClr val="F53160"/>
                </a:solidFill>
                <a:latin typeface="Dosis" charset="0"/>
                <a:ea typeface="Dosis" charset="0"/>
                <a:cs typeface="Dosis" charset="0"/>
              </a:rPr>
              <a:t>Actualización de pesos - </a:t>
            </a:r>
            <a:r>
              <a:rPr lang="es-ES_tradnl" sz="2400" dirty="0">
                <a:solidFill>
                  <a:schemeClr val="tx1"/>
                </a:solidFill>
                <a:latin typeface="Dosis" charset="0"/>
                <a:ea typeface="Dosis" charset="0"/>
                <a:cs typeface="Dosis" charset="0"/>
              </a:rPr>
              <a:t>Para disminuir el error, para el caso </a:t>
            </a:r>
            <a:r>
              <a:rPr lang="es-ES_tradnl" sz="2400" dirty="0" smtClean="0">
                <a:solidFill>
                  <a:schemeClr val="tx1"/>
                </a:solidFill>
                <a:latin typeface="Dosis" charset="0"/>
                <a:ea typeface="Dosis" charset="0"/>
                <a:cs typeface="Dosis" charset="0"/>
              </a:rPr>
              <a:t>w5 </a:t>
            </a:r>
            <a:r>
              <a:rPr lang="es-ES_tradnl" sz="2400" dirty="0">
                <a:solidFill>
                  <a:schemeClr val="tx1"/>
                </a:solidFill>
                <a:latin typeface="Dosis" charset="0"/>
                <a:ea typeface="Dosis" charset="0"/>
                <a:cs typeface="Dosis" charset="0"/>
              </a:rPr>
              <a:t>se resta el valor de </a:t>
            </a:r>
            <a:r>
              <a:rPr lang="es-ES_tradnl" sz="2400" dirty="0" smtClean="0">
                <a:solidFill>
                  <a:schemeClr val="tx1"/>
                </a:solidFill>
                <a:latin typeface="Dosis" charset="0"/>
                <a:ea typeface="Dosis" charset="0"/>
                <a:cs typeface="Dosis" charset="0"/>
              </a:rPr>
              <a:t>la derivada parcial </a:t>
            </a:r>
            <a:r>
              <a:rPr lang="es-ES_tradnl" sz="2400" dirty="0">
                <a:solidFill>
                  <a:schemeClr val="tx1"/>
                </a:solidFill>
                <a:latin typeface="Dosis" charset="0"/>
                <a:ea typeface="Dosis" charset="0"/>
                <a:cs typeface="Dosis" charset="0"/>
              </a:rPr>
              <a:t>al peso actual (opcionalmente multiplicado por alguna tasa de </a:t>
            </a:r>
            <a:r>
              <a:rPr lang="es-ES_tradnl" sz="2400" dirty="0" smtClean="0">
                <a:solidFill>
                  <a:schemeClr val="tx1"/>
                </a:solidFill>
                <a:latin typeface="Dosis" charset="0"/>
                <a:ea typeface="Dosis" charset="0"/>
                <a:cs typeface="Dosis" charset="0"/>
              </a:rPr>
              <a:t>aprendizaje.</a:t>
            </a:r>
            <a:endParaRPr lang="es-ES_tradnl" sz="2400" dirty="0">
              <a:solidFill>
                <a:schemeClr val="tx1"/>
              </a:solidFill>
              <a:latin typeface="Dosis" charset="0"/>
              <a:ea typeface="Dosis" charset="0"/>
              <a:cs typeface="Dosis" charset="0"/>
            </a:endParaRPr>
          </a:p>
        </p:txBody>
      </p:sp>
    </p:spTree>
    <p:extLst>
      <p:ext uri="{BB962C8B-B14F-4D97-AF65-F5344CB8AC3E}">
        <p14:creationId xmlns:p14="http://schemas.microsoft.com/office/powerpoint/2010/main" val="5161473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3953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2875" y="1922480"/>
            <a:ext cx="3602528" cy="4074704"/>
          </a:xfrm>
          <a:prstGeom prst="rect">
            <a:avLst/>
          </a:prstGeom>
        </p:spPr>
      </p:pic>
      <p:pic>
        <p:nvPicPr>
          <p:cNvPr id="16" name="Picture 2" descr="https://matthewmazur.files.wordpress.com/2018/03/neural_network-9.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810" y="1716556"/>
            <a:ext cx="5362155" cy="4562752"/>
          </a:xfrm>
          <a:prstGeom prst="rect">
            <a:avLst/>
          </a:prstGeom>
          <a:noFill/>
          <a:extLst>
            <a:ext uri="{909E8E84-426E-40DD-AFC4-6F175D3DCCD1}">
              <a14:hiddenFill xmlns:a14="http://schemas.microsoft.com/office/drawing/2010/main">
                <a:solidFill>
                  <a:srgbClr val="FFFFFF"/>
                </a:solidFill>
              </a14:hiddenFill>
            </a:ext>
          </a:extLst>
        </p:spPr>
      </p:pic>
      <p:sp>
        <p:nvSpPr>
          <p:cNvPr id="17" name="Rectángulo redondeado 16"/>
          <p:cNvSpPr/>
          <p:nvPr/>
        </p:nvSpPr>
        <p:spPr>
          <a:xfrm>
            <a:off x="4057650" y="1975740"/>
            <a:ext cx="952500" cy="3115079"/>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19115747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 DELTAS</a:t>
            </a:r>
            <a:endParaRPr lang="en-US" b="1" dirty="0">
              <a:ln w="6350">
                <a:solidFill>
                  <a:schemeClr val="tx1"/>
                </a:solidFill>
              </a:ln>
              <a:latin typeface="Dosis" charset="0"/>
              <a:ea typeface="Dosis" charset="0"/>
              <a:cs typeface="Dosis" charset="0"/>
            </a:endParaRPr>
          </a:p>
        </p:txBody>
      </p:sp>
      <p:sp>
        <p:nvSpPr>
          <p:cNvPr id="17" name="Rectángulo 16"/>
          <p:cNvSpPr/>
          <p:nvPr/>
        </p:nvSpPr>
        <p:spPr>
          <a:xfrm>
            <a:off x="1178719" y="1758999"/>
            <a:ext cx="9837534" cy="830997"/>
          </a:xfrm>
          <a:prstGeom prst="rect">
            <a:avLst/>
          </a:prstGeom>
        </p:spPr>
        <p:txBody>
          <a:bodyPr wrap="square">
            <a:spAutoFit/>
          </a:bodyPr>
          <a:lstStyle/>
          <a:p>
            <a:pPr algn="just"/>
            <a:r>
              <a:rPr lang="es-ES_tradnl" sz="2400" b="1" dirty="0" smtClean="0">
                <a:solidFill>
                  <a:srgbClr val="F53160"/>
                </a:solidFill>
                <a:latin typeface="Dosis" charset="0"/>
                <a:ea typeface="Dosis" charset="0"/>
                <a:cs typeface="Dosis" charset="0"/>
              </a:rPr>
              <a:t>Deltas </a:t>
            </a:r>
            <a:r>
              <a:rPr lang="mr-IN" sz="2400" b="1" dirty="0" smtClean="0">
                <a:solidFill>
                  <a:srgbClr val="F53160"/>
                </a:solidFill>
                <a:latin typeface="Dosis" charset="0"/>
                <a:ea typeface="Dosis" charset="0"/>
                <a:cs typeface="Dosis" charset="0"/>
              </a:rPr>
              <a:t>–</a:t>
            </a:r>
            <a:r>
              <a:rPr lang="es-ES_tradnl" sz="2400" b="1" dirty="0" smtClean="0">
                <a:solidFill>
                  <a:srgbClr val="F53160"/>
                </a:solidFill>
                <a:latin typeface="Dosis" charset="0"/>
                <a:ea typeface="Dosis" charset="0"/>
                <a:cs typeface="Dosis" charset="0"/>
              </a:rPr>
              <a:t> </a:t>
            </a:r>
            <a:r>
              <a:rPr lang="es-ES_tradnl" sz="2400" dirty="0" smtClean="0">
                <a:solidFill>
                  <a:schemeClr val="tx1"/>
                </a:solidFill>
                <a:latin typeface="Dosis" charset="0"/>
                <a:ea typeface="Dosis" charset="0"/>
                <a:cs typeface="Dosis" charset="0"/>
              </a:rPr>
              <a:t>Una forma de optimizar el proceso de aprendizaje es hallar las deltas para cada neurona.</a:t>
            </a:r>
            <a:endParaRPr lang="es-ES_tradnl" sz="2400" dirty="0">
              <a:solidFill>
                <a:schemeClr val="tx1"/>
              </a:solidFill>
              <a:latin typeface="Dosis" charset="0"/>
              <a:ea typeface="Dosis" charset="0"/>
              <a:cs typeface="Dosis" charset="0"/>
            </a:endParaRPr>
          </a:p>
        </p:txBody>
      </p:sp>
      <p:sp>
        <p:nvSpPr>
          <p:cNvPr id="8" name="Rectángulo 7"/>
          <p:cNvSpPr/>
          <p:nvPr/>
        </p:nvSpPr>
        <p:spPr>
          <a:xfrm>
            <a:off x="2710543" y="5843588"/>
            <a:ext cx="6395357" cy="6878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6" name="Picture 2" descr="https://paper-attachments.dropbox.com/s_D13D550155CF5631681A1559B1AB7E27E33245B0659FE4A4DAAC44F02D109C16_1555788898191_NetOu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68596" y="3059108"/>
            <a:ext cx="4617413" cy="3168000"/>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86073" y="2902833"/>
            <a:ext cx="6724513" cy="3204000"/>
          </a:xfrm>
          <a:prstGeom prst="rect">
            <a:avLst/>
          </a:prstGeom>
        </p:spPr>
      </p:pic>
    </p:spTree>
    <p:extLst>
      <p:ext uri="{BB962C8B-B14F-4D97-AF65-F5344CB8AC3E}">
        <p14:creationId xmlns:p14="http://schemas.microsoft.com/office/powerpoint/2010/main" val="64177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 DELTAS</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22390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0124" y="2964726"/>
            <a:ext cx="6527800" cy="3403600"/>
          </a:xfrm>
          <a:prstGeom prst="rect">
            <a:avLst/>
          </a:prstGeom>
        </p:spPr>
      </p:pic>
      <p:sp>
        <p:nvSpPr>
          <p:cNvPr id="11" name="Rectángulo redondeado 10"/>
          <p:cNvSpPr/>
          <p:nvPr/>
        </p:nvSpPr>
        <p:spPr>
          <a:xfrm>
            <a:off x="1936603" y="2964726"/>
            <a:ext cx="349397" cy="521424"/>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0" name="Rectángulo redondeado 9"/>
          <p:cNvSpPr/>
          <p:nvPr/>
        </p:nvSpPr>
        <p:spPr>
          <a:xfrm>
            <a:off x="2503134" y="2958496"/>
            <a:ext cx="392466" cy="527654"/>
          </a:xfrm>
          <a:prstGeom prst="roundRect">
            <a:avLst>
              <a:gd name="adj" fmla="val 3455"/>
            </a:avLst>
          </a:prstGeom>
          <a:noFill/>
          <a:ln w="57150">
            <a:solidFill>
              <a:srgbClr val="F531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82530" y="2014538"/>
            <a:ext cx="6284297" cy="2994252"/>
          </a:xfrm>
          <a:prstGeom prst="rect">
            <a:avLst/>
          </a:prstGeom>
        </p:spPr>
      </p:pic>
    </p:spTree>
    <p:extLst>
      <p:ext uri="{BB962C8B-B14F-4D97-AF65-F5344CB8AC3E}">
        <p14:creationId xmlns:p14="http://schemas.microsoft.com/office/powerpoint/2010/main" val="20485768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3953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2875" y="1922480"/>
            <a:ext cx="3602528" cy="4074704"/>
          </a:xfrm>
          <a:prstGeom prst="rect">
            <a:avLst/>
          </a:prstGeom>
        </p:spPr>
      </p:pic>
      <p:pic>
        <p:nvPicPr>
          <p:cNvPr id="16" name="Picture 2" descr="https://matthewmazur.files.wordpress.com/2018/03/neural_network-9.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810" y="1716556"/>
            <a:ext cx="5362155" cy="4562752"/>
          </a:xfrm>
          <a:prstGeom prst="rect">
            <a:avLst/>
          </a:prstGeom>
          <a:noFill/>
          <a:extLst>
            <a:ext uri="{909E8E84-426E-40DD-AFC4-6F175D3DCCD1}">
              <a14:hiddenFill xmlns:a14="http://schemas.microsoft.com/office/drawing/2010/main">
                <a:solidFill>
                  <a:srgbClr val="FFFFFF"/>
                </a:solidFill>
              </a14:hiddenFill>
            </a:ext>
          </a:extLst>
        </p:spPr>
      </p:pic>
      <p:sp>
        <p:nvSpPr>
          <p:cNvPr id="17" name="Rectángulo redondeado 16"/>
          <p:cNvSpPr/>
          <p:nvPr/>
        </p:nvSpPr>
        <p:spPr>
          <a:xfrm>
            <a:off x="4186238" y="1975741"/>
            <a:ext cx="714375" cy="2409636"/>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3" name="Elipse 12"/>
          <p:cNvSpPr>
            <a:spLocks noChangeAspect="1"/>
          </p:cNvSpPr>
          <p:nvPr/>
        </p:nvSpPr>
        <p:spPr>
          <a:xfrm>
            <a:off x="5209933" y="3718262"/>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4" name="Elipse 13"/>
          <p:cNvSpPr>
            <a:spLocks noChangeAspect="1"/>
          </p:cNvSpPr>
          <p:nvPr/>
        </p:nvSpPr>
        <p:spPr>
          <a:xfrm>
            <a:off x="5209933" y="2069409"/>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2" name="CuadroTexto 1"/>
          <p:cNvSpPr txBox="1"/>
          <p:nvPr/>
        </p:nvSpPr>
        <p:spPr>
          <a:xfrm>
            <a:off x="5219795" y="2182346"/>
            <a:ext cx="641522" cy="400110"/>
          </a:xfrm>
          <a:prstGeom prst="rect">
            <a:avLst/>
          </a:prstGeom>
          <a:noFill/>
        </p:spPr>
        <p:txBody>
          <a:bodyPr wrap="none" rtlCol="0">
            <a:spAutoFit/>
          </a:bodyPr>
          <a:lstStyle/>
          <a:p>
            <a:r>
              <a:rPr lang="es-ES_tradnl" sz="2000" b="1" smtClean="0">
                <a:solidFill>
                  <a:schemeClr val="tx1"/>
                </a:solidFill>
              </a:rPr>
              <a:t>do1</a:t>
            </a:r>
            <a:endParaRPr lang="es-ES_tradnl" sz="2000" b="1">
              <a:solidFill>
                <a:schemeClr val="tx1"/>
              </a:solidFill>
            </a:endParaRPr>
          </a:p>
        </p:txBody>
      </p:sp>
      <p:sp>
        <p:nvSpPr>
          <p:cNvPr id="18" name="CuadroTexto 17"/>
          <p:cNvSpPr txBox="1"/>
          <p:nvPr/>
        </p:nvSpPr>
        <p:spPr>
          <a:xfrm>
            <a:off x="5216411" y="3842207"/>
            <a:ext cx="641522" cy="400110"/>
          </a:xfrm>
          <a:prstGeom prst="rect">
            <a:avLst/>
          </a:prstGeom>
          <a:noFill/>
        </p:spPr>
        <p:txBody>
          <a:bodyPr wrap="none" rtlCol="0">
            <a:spAutoFit/>
          </a:bodyPr>
          <a:lstStyle/>
          <a:p>
            <a:r>
              <a:rPr lang="es-ES_tradnl" sz="2000" b="1" dirty="0" smtClean="0">
                <a:solidFill>
                  <a:schemeClr val="tx1"/>
                </a:solidFill>
              </a:rPr>
              <a:t>do2</a:t>
            </a:r>
            <a:endParaRPr lang="es-ES_tradnl" sz="2000" b="1" dirty="0">
              <a:solidFill>
                <a:schemeClr val="tx1"/>
              </a:solidFill>
            </a:endParaRPr>
          </a:p>
        </p:txBody>
      </p:sp>
    </p:spTree>
    <p:extLst>
      <p:ext uri="{BB962C8B-B14F-4D97-AF65-F5344CB8AC3E}">
        <p14:creationId xmlns:p14="http://schemas.microsoft.com/office/powerpoint/2010/main" val="7610798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17" name="Rectángulo 16"/>
          <p:cNvSpPr/>
          <p:nvPr/>
        </p:nvSpPr>
        <p:spPr>
          <a:xfrm>
            <a:off x="947909" y="1446162"/>
            <a:ext cx="10299154" cy="1200329"/>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Vamos a usar un proceso similar al que usamos para la ultima </a:t>
            </a:r>
            <a:r>
              <a:rPr lang="es-ES_tradnl" sz="2400" dirty="0" smtClean="0">
                <a:solidFill>
                  <a:schemeClr val="tx1"/>
                </a:solidFill>
                <a:latin typeface="Dosis" charset="0"/>
                <a:ea typeface="Dosis" charset="0"/>
                <a:cs typeface="Dosis" charset="0"/>
              </a:rPr>
              <a:t>capa, </a:t>
            </a:r>
            <a:r>
              <a:rPr lang="es-ES_tradnl" sz="2400" dirty="0">
                <a:solidFill>
                  <a:schemeClr val="tx1"/>
                </a:solidFill>
                <a:latin typeface="Dosis" charset="0"/>
                <a:ea typeface="Dosis" charset="0"/>
                <a:cs typeface="Dosis" charset="0"/>
              </a:rPr>
              <a:t>pero ligeramente diferente </a:t>
            </a:r>
            <a:r>
              <a:rPr lang="es-ES_tradnl" sz="2400" dirty="0" smtClean="0">
                <a:solidFill>
                  <a:schemeClr val="tx1"/>
                </a:solidFill>
                <a:latin typeface="Dosis" charset="0"/>
                <a:ea typeface="Dosis" charset="0"/>
                <a:cs typeface="Dosis" charset="0"/>
              </a:rPr>
              <a:t>ya que la salida de cada </a:t>
            </a:r>
            <a:r>
              <a:rPr lang="es-ES_tradnl" sz="2400" dirty="0">
                <a:solidFill>
                  <a:schemeClr val="tx1"/>
                </a:solidFill>
                <a:latin typeface="Dosis" charset="0"/>
                <a:ea typeface="Dosis" charset="0"/>
                <a:cs typeface="Dosis" charset="0"/>
              </a:rPr>
              <a:t>neurona de la capa oculta </a:t>
            </a:r>
            <a:r>
              <a:rPr lang="es-ES_tradnl" sz="2400" b="1" dirty="0" smtClean="0">
                <a:solidFill>
                  <a:srgbClr val="F53160"/>
                </a:solidFill>
                <a:latin typeface="Dosis" charset="0"/>
                <a:ea typeface="Dosis" charset="0"/>
                <a:cs typeface="Dosis" charset="0"/>
              </a:rPr>
              <a:t>contribuyó en los valores de </a:t>
            </a:r>
            <a:r>
              <a:rPr lang="es-ES_tradnl" sz="2400" b="1" smtClean="0">
                <a:solidFill>
                  <a:srgbClr val="F53160"/>
                </a:solidFill>
                <a:latin typeface="Dosis" charset="0"/>
                <a:ea typeface="Dosis" charset="0"/>
                <a:cs typeface="Dosis" charset="0"/>
              </a:rPr>
              <a:t>la ultima capa </a:t>
            </a:r>
            <a:r>
              <a:rPr lang="es-ES_tradnl" sz="2400" b="1" dirty="0">
                <a:solidFill>
                  <a:srgbClr val="F53160"/>
                </a:solidFill>
                <a:latin typeface="Dosis" charset="0"/>
                <a:ea typeface="Dosis" charset="0"/>
                <a:cs typeface="Dosis" charset="0"/>
              </a:rPr>
              <a:t>(y por lo tanto al error) </a:t>
            </a:r>
            <a:r>
              <a:rPr lang="es-ES_tradnl" sz="2400" dirty="0">
                <a:solidFill>
                  <a:schemeClr val="tx1"/>
                </a:solidFill>
                <a:latin typeface="Dosis" charset="0"/>
                <a:ea typeface="Dosis" charset="0"/>
                <a:cs typeface="Dosis" charset="0"/>
              </a:rPr>
              <a:t>de múltiples neuronas de salida. </a:t>
            </a:r>
          </a:p>
        </p:txBody>
      </p:sp>
      <p:pic>
        <p:nvPicPr>
          <p:cNvPr id="14" name="Picture 2" descr="https://matthewmazur.files.wordpress.com/2015/03/nn-calculation.png"/>
          <p:cNvPicPr>
            <a:picLocks noChangeAspect="1" noChangeArrowheads="1"/>
          </p:cNvPicPr>
          <p:nvPr/>
        </p:nvPicPr>
        <p:blipFill rotWithShape="1">
          <a:blip r:embed="rId4">
            <a:extLst>
              <a:ext uri="{28A0092B-C50C-407E-A947-70E740481C1C}">
                <a14:useLocalDpi xmlns:a14="http://schemas.microsoft.com/office/drawing/2010/main" val="0"/>
              </a:ext>
            </a:extLst>
          </a:blip>
          <a:srcRect t="22875" r="4601" b="3035"/>
          <a:stretch/>
        </p:blipFill>
        <p:spPr bwMode="auto">
          <a:xfrm>
            <a:off x="3316929" y="2689355"/>
            <a:ext cx="5982299" cy="3750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9615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4" name="Picture 2" descr="https://matthewmazur.files.wordpress.com/2015/03/nn-calculation.png"/>
          <p:cNvPicPr>
            <a:picLocks noChangeAspect="1" noChangeArrowheads="1"/>
          </p:cNvPicPr>
          <p:nvPr/>
        </p:nvPicPr>
        <p:blipFill rotWithShape="1">
          <a:blip r:embed="rId4">
            <a:extLst>
              <a:ext uri="{28A0092B-C50C-407E-A947-70E740481C1C}">
                <a14:useLocalDpi xmlns:a14="http://schemas.microsoft.com/office/drawing/2010/main" val="0"/>
              </a:ext>
            </a:extLst>
          </a:blip>
          <a:srcRect t="22875" r="4601" b="3035"/>
          <a:stretch/>
        </p:blipFill>
        <p:spPr bwMode="auto">
          <a:xfrm>
            <a:off x="385314" y="2096138"/>
            <a:ext cx="6362904" cy="3988779"/>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7198" y="2891441"/>
            <a:ext cx="5797267" cy="881959"/>
          </a:xfrm>
          <a:prstGeom prst="rect">
            <a:avLst/>
          </a:prstGeom>
        </p:spPr>
      </p:pic>
      <p:pic>
        <p:nvPicPr>
          <p:cNvPr id="12" name="Imagen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25717" y="4105478"/>
            <a:ext cx="4667315" cy="811311"/>
          </a:xfrm>
          <a:prstGeom prst="rect">
            <a:avLst/>
          </a:prstGeom>
        </p:spPr>
      </p:pic>
      <p:cxnSp>
        <p:nvCxnSpPr>
          <p:cNvPr id="9" name="Conector recto de flecha 8"/>
          <p:cNvCxnSpPr/>
          <p:nvPr/>
        </p:nvCxnSpPr>
        <p:spPr>
          <a:xfrm>
            <a:off x="7721600" y="3656525"/>
            <a:ext cx="0" cy="36000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7209092" y="4068940"/>
            <a:ext cx="4678107" cy="90644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6541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24831"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0400" y="1641148"/>
            <a:ext cx="5797267" cy="881959"/>
          </a:xfrm>
          <a:prstGeom prst="rect">
            <a:avLst/>
          </a:prstGeom>
        </p:spPr>
      </p:pic>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8919" y="2855185"/>
            <a:ext cx="4667315" cy="811311"/>
          </a:xfrm>
          <a:prstGeom prst="rect">
            <a:avLst/>
          </a:prstGeom>
        </p:spPr>
      </p:pic>
      <p:cxnSp>
        <p:nvCxnSpPr>
          <p:cNvPr id="9" name="Conector recto de flecha 8"/>
          <p:cNvCxnSpPr/>
          <p:nvPr/>
        </p:nvCxnSpPr>
        <p:spPr>
          <a:xfrm>
            <a:off x="5254802" y="2406232"/>
            <a:ext cx="0" cy="36000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4742294" y="2818647"/>
            <a:ext cx="4678107" cy="90644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2" name="Imagen 1"/>
          <p:cNvPicPr>
            <a:picLocks noChangeAspect="1"/>
          </p:cNvPicPr>
          <p:nvPr/>
        </p:nvPicPr>
        <p:blipFill rotWithShape="1">
          <a:blip r:embed="rId6">
            <a:extLst>
              <a:ext uri="{28A0092B-C50C-407E-A947-70E740481C1C}">
                <a14:useLocalDpi xmlns:a14="http://schemas.microsoft.com/office/drawing/2010/main" val="0"/>
              </a:ext>
            </a:extLst>
          </a:blip>
          <a:srcRect r="62900" b="83342"/>
          <a:stretch/>
        </p:blipFill>
        <p:spPr>
          <a:xfrm>
            <a:off x="6434693" y="4248105"/>
            <a:ext cx="5494912" cy="1456483"/>
          </a:xfrm>
          <a:prstGeom prst="rect">
            <a:avLst/>
          </a:prstGeom>
        </p:spPr>
      </p:pic>
      <p:cxnSp>
        <p:nvCxnSpPr>
          <p:cNvPr id="10" name="Conector recto de flecha 9"/>
          <p:cNvCxnSpPr/>
          <p:nvPr/>
        </p:nvCxnSpPr>
        <p:spPr>
          <a:xfrm>
            <a:off x="7058251" y="3921356"/>
            <a:ext cx="0" cy="360000"/>
          </a:xfrm>
          <a:prstGeom prst="straightConnector1">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2" descr="https://matthewmazur.files.wordpress.com/2018/03/neural_network-9.png"/>
          <p:cNvPicPr>
            <a:picLocks noChangeAspect="1" noChangeArrowheads="1"/>
          </p:cNvPicPr>
          <p:nvPr/>
        </p:nvPicPr>
        <p:blipFill rotWithShape="1">
          <a:blip r:embed="rId7">
            <a:extLst>
              <a:ext uri="{28A0092B-C50C-407E-A947-70E740481C1C}">
                <a14:useLocalDpi xmlns:a14="http://schemas.microsoft.com/office/drawing/2010/main" val="0"/>
              </a:ext>
            </a:extLst>
          </a:blip>
          <a:srcRect t="6896" b="40417"/>
          <a:stretch/>
        </p:blipFill>
        <p:spPr bwMode="auto">
          <a:xfrm>
            <a:off x="265345" y="3943257"/>
            <a:ext cx="5630109" cy="2524106"/>
          </a:xfrm>
          <a:prstGeom prst="rect">
            <a:avLst/>
          </a:prstGeom>
          <a:noFill/>
          <a:extLst>
            <a:ext uri="{909E8E84-426E-40DD-AFC4-6F175D3DCCD1}">
              <a14:hiddenFill xmlns:a14="http://schemas.microsoft.com/office/drawing/2010/main">
                <a:solidFill>
                  <a:srgbClr val="FFFFFF"/>
                </a:solidFill>
              </a14:hiddenFill>
            </a:ext>
          </a:extLst>
        </p:spPr>
      </p:pic>
      <p:sp>
        <p:nvSpPr>
          <p:cNvPr id="15" name="Elipse 14"/>
          <p:cNvSpPr>
            <a:spLocks noChangeAspect="1"/>
          </p:cNvSpPr>
          <p:nvPr/>
        </p:nvSpPr>
        <p:spPr>
          <a:xfrm>
            <a:off x="4699430" y="3989497"/>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6" name="CuadroTexto 15"/>
          <p:cNvSpPr txBox="1"/>
          <p:nvPr/>
        </p:nvSpPr>
        <p:spPr>
          <a:xfrm>
            <a:off x="4719960" y="4110676"/>
            <a:ext cx="655949" cy="400110"/>
          </a:xfrm>
          <a:prstGeom prst="rect">
            <a:avLst/>
          </a:prstGeom>
          <a:noFill/>
        </p:spPr>
        <p:txBody>
          <a:bodyPr wrap="none" rtlCol="0">
            <a:spAutoFit/>
          </a:bodyPr>
          <a:lstStyle/>
          <a:p>
            <a:r>
              <a:rPr lang="es-ES_tradnl" sz="2000" b="1" smtClean="0">
                <a:solidFill>
                  <a:schemeClr val="tx1"/>
                </a:solidFill>
              </a:rPr>
              <a:t>Eo1</a:t>
            </a:r>
            <a:endParaRPr lang="es-ES_tradnl" sz="2000" b="1" dirty="0">
              <a:solidFill>
                <a:schemeClr val="tx1"/>
              </a:solidFill>
            </a:endParaRPr>
          </a:p>
        </p:txBody>
      </p:sp>
      <p:sp>
        <p:nvSpPr>
          <p:cNvPr id="3" name="Circular 2"/>
          <p:cNvSpPr/>
          <p:nvPr/>
        </p:nvSpPr>
        <p:spPr>
          <a:xfrm rot="10800000">
            <a:off x="2425696" y="3859663"/>
            <a:ext cx="949662" cy="902135"/>
          </a:xfrm>
          <a:prstGeom prst="pie">
            <a:avLst>
              <a:gd name="adj1" fmla="val 5366945"/>
              <a:gd name="adj2" fmla="val 16200000"/>
            </a:avLst>
          </a:prstGeom>
          <a:solidFill>
            <a:srgbClr val="92D050">
              <a:alpha val="89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Circular 16"/>
          <p:cNvSpPr/>
          <p:nvPr/>
        </p:nvSpPr>
        <p:spPr>
          <a:xfrm>
            <a:off x="2414587" y="3989496"/>
            <a:ext cx="672090" cy="690165"/>
          </a:xfrm>
          <a:prstGeom prst="pie">
            <a:avLst>
              <a:gd name="adj1" fmla="val 5366945"/>
              <a:gd name="adj2" fmla="val 16200000"/>
            </a:avLst>
          </a:prstGeom>
          <a:solidFill>
            <a:srgbClr val="F53160">
              <a:alpha val="9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grpSp>
        <p:nvGrpSpPr>
          <p:cNvPr id="20" name="Agrupar 19"/>
          <p:cNvGrpSpPr/>
          <p:nvPr/>
        </p:nvGrpSpPr>
        <p:grpSpPr>
          <a:xfrm>
            <a:off x="3106156" y="4273662"/>
            <a:ext cx="6795082" cy="1812652"/>
            <a:chOff x="3106156" y="4273662"/>
            <a:chExt cx="6795082" cy="1812652"/>
          </a:xfrm>
        </p:grpSpPr>
        <p:cxnSp>
          <p:nvCxnSpPr>
            <p:cNvPr id="6" name="Conector recto 5"/>
            <p:cNvCxnSpPr/>
            <p:nvPr/>
          </p:nvCxnSpPr>
          <p:spPr>
            <a:xfrm>
              <a:off x="3375358" y="4325018"/>
              <a:ext cx="1344602" cy="1"/>
            </a:xfrm>
            <a:prstGeom prst="line">
              <a:avLst/>
            </a:prstGeom>
            <a:ln w="76200">
              <a:solidFill>
                <a:srgbClr val="F53160"/>
              </a:solidFill>
            </a:ln>
          </p:spPr>
          <p:style>
            <a:lnRef idx="1">
              <a:schemeClr val="accent1"/>
            </a:lnRef>
            <a:fillRef idx="0">
              <a:schemeClr val="accent1"/>
            </a:fillRef>
            <a:effectRef idx="0">
              <a:schemeClr val="accent1"/>
            </a:effectRef>
            <a:fontRef idx="minor">
              <a:schemeClr val="tx1"/>
            </a:fontRef>
          </p:style>
        </p:cxnSp>
        <p:cxnSp>
          <p:nvCxnSpPr>
            <p:cNvPr id="19" name="Conector recto 18"/>
            <p:cNvCxnSpPr/>
            <p:nvPr/>
          </p:nvCxnSpPr>
          <p:spPr>
            <a:xfrm flipV="1">
              <a:off x="3106156" y="4310730"/>
              <a:ext cx="1593274" cy="1775584"/>
            </a:xfrm>
            <a:prstGeom prst="line">
              <a:avLst/>
            </a:prstGeom>
            <a:ln w="76200">
              <a:solidFill>
                <a:srgbClr val="F53160"/>
              </a:solidFill>
            </a:ln>
          </p:spPr>
          <p:style>
            <a:lnRef idx="1">
              <a:schemeClr val="accent1"/>
            </a:lnRef>
            <a:fillRef idx="0">
              <a:schemeClr val="accent1"/>
            </a:fillRef>
            <a:effectRef idx="0">
              <a:schemeClr val="accent1"/>
            </a:effectRef>
            <a:fontRef idx="minor">
              <a:schemeClr val="tx1"/>
            </a:fontRef>
          </p:style>
        </p:cxnSp>
        <p:sp>
          <p:nvSpPr>
            <p:cNvPr id="22" name="Rectángulo redondeado 21"/>
            <p:cNvSpPr/>
            <p:nvPr/>
          </p:nvSpPr>
          <p:spPr>
            <a:xfrm>
              <a:off x="8503519" y="4273662"/>
              <a:ext cx="1397719" cy="105138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grpSp>
      <p:sp>
        <p:nvSpPr>
          <p:cNvPr id="24" name="Rectángulo redondeado 23"/>
          <p:cNvSpPr/>
          <p:nvPr/>
        </p:nvSpPr>
        <p:spPr>
          <a:xfrm>
            <a:off x="10440476" y="4281356"/>
            <a:ext cx="1346711" cy="1043694"/>
          </a:xfrm>
          <a:prstGeom prst="roundRect">
            <a:avLst>
              <a:gd name="adj" fmla="val 3455"/>
            </a:avLst>
          </a:prstGeom>
          <a:noFill/>
          <a:ln w="5715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16191985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9601" y="2477440"/>
            <a:ext cx="4719777" cy="1114583"/>
          </a:xfrm>
          <a:prstGeom prst="rect">
            <a:avLst/>
          </a:prstGeom>
        </p:spPr>
      </p:pic>
      <p:pic>
        <p:nvPicPr>
          <p:cNvPr id="5" name="Imagen 4"/>
          <p:cNvPicPr>
            <a:picLocks noChangeAspect="1"/>
          </p:cNvPicPr>
          <p:nvPr/>
        </p:nvPicPr>
        <p:blipFill rotWithShape="1">
          <a:blip r:embed="rId5">
            <a:extLst>
              <a:ext uri="{28A0092B-C50C-407E-A947-70E740481C1C}">
                <a14:useLocalDpi xmlns:a14="http://schemas.microsoft.com/office/drawing/2010/main" val="0"/>
              </a:ext>
            </a:extLst>
          </a:blip>
          <a:srcRect b="14563"/>
          <a:stretch/>
        </p:blipFill>
        <p:spPr>
          <a:xfrm>
            <a:off x="6925735" y="3709697"/>
            <a:ext cx="4909710" cy="965200"/>
          </a:xfrm>
          <a:prstGeom prst="rect">
            <a:avLst/>
          </a:prstGeom>
        </p:spPr>
      </p:pic>
      <p:grpSp>
        <p:nvGrpSpPr>
          <p:cNvPr id="4" name="Agrupar 3"/>
          <p:cNvGrpSpPr>
            <a:grpSpLocks noChangeAspect="1"/>
          </p:cNvGrpSpPr>
          <p:nvPr/>
        </p:nvGrpSpPr>
        <p:grpSpPr>
          <a:xfrm>
            <a:off x="695586" y="2019378"/>
            <a:ext cx="5895447" cy="3564000"/>
            <a:chOff x="644787" y="2019381"/>
            <a:chExt cx="4838686" cy="2925152"/>
          </a:xfrm>
        </p:grpSpPr>
        <p:pic>
          <p:nvPicPr>
            <p:cNvPr id="10" name="Imagen 9"/>
            <p:cNvPicPr>
              <a:picLocks noChangeAspect="1"/>
            </p:cNvPicPr>
            <p:nvPr/>
          </p:nvPicPr>
          <p:blipFill rotWithShape="1">
            <a:blip r:embed="rId6">
              <a:extLst>
                <a:ext uri="{28A0092B-C50C-407E-A947-70E740481C1C}">
                  <a14:useLocalDpi xmlns:a14="http://schemas.microsoft.com/office/drawing/2010/main" val="0"/>
                </a:ext>
              </a:extLst>
            </a:blip>
            <a:srcRect l="6918" t="34694" r="61810" b="28977"/>
            <a:stretch/>
          </p:blipFill>
          <p:spPr>
            <a:xfrm>
              <a:off x="644787" y="2019381"/>
              <a:ext cx="4028813" cy="2925152"/>
            </a:xfrm>
            <a:prstGeom prst="rect">
              <a:avLst/>
            </a:prstGeom>
          </p:spPr>
        </p:pic>
        <p:pic>
          <p:nvPicPr>
            <p:cNvPr id="11" name="Imagen 10"/>
            <p:cNvPicPr>
              <a:picLocks noChangeAspect="1"/>
            </p:cNvPicPr>
            <p:nvPr/>
          </p:nvPicPr>
          <p:blipFill rotWithShape="1">
            <a:blip r:embed="rId6">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grpSp>
      <p:pic>
        <p:nvPicPr>
          <p:cNvPr id="9" name="Imagen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51854" y="4484264"/>
            <a:ext cx="468012" cy="468012"/>
          </a:xfrm>
          <a:prstGeom prst="rect">
            <a:avLst/>
          </a:prstGeom>
        </p:spPr>
      </p:pic>
      <p:pic>
        <p:nvPicPr>
          <p:cNvPr id="12" name="Imagen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51854" y="3385151"/>
            <a:ext cx="468012" cy="468012"/>
          </a:xfrm>
          <a:prstGeom prst="rect">
            <a:avLst/>
          </a:prstGeom>
        </p:spPr>
      </p:pic>
      <p:pic>
        <p:nvPicPr>
          <p:cNvPr id="13" name="Imagen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51854" y="2343923"/>
            <a:ext cx="468012" cy="468012"/>
          </a:xfrm>
          <a:prstGeom prst="rect">
            <a:avLst/>
          </a:prstGeom>
        </p:spPr>
      </p:pic>
    </p:spTree>
    <p:extLst>
      <p:ext uri="{BB962C8B-B14F-4D97-AF65-F5344CB8AC3E}">
        <p14:creationId xmlns:p14="http://schemas.microsoft.com/office/powerpoint/2010/main" val="16469782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r="62900" b="83342"/>
          <a:stretch/>
        </p:blipFill>
        <p:spPr>
          <a:xfrm>
            <a:off x="520937" y="1534484"/>
            <a:ext cx="4983582" cy="1320950"/>
          </a:xfrm>
          <a:prstGeom prst="rect">
            <a:avLst/>
          </a:prstGeom>
        </p:spPr>
      </p:pic>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5449" t="18881"/>
          <a:stretch/>
        </p:blipFill>
        <p:spPr>
          <a:xfrm>
            <a:off x="1879272" y="2718194"/>
            <a:ext cx="7286306" cy="3690362"/>
          </a:xfrm>
          <a:prstGeom prst="rect">
            <a:avLst/>
          </a:prstGeom>
        </p:spPr>
      </p:pic>
      <p:sp>
        <p:nvSpPr>
          <p:cNvPr id="15" name="Rectángulo redondeado 14"/>
          <p:cNvSpPr/>
          <p:nvPr/>
        </p:nvSpPr>
        <p:spPr>
          <a:xfrm>
            <a:off x="1789494" y="4110151"/>
            <a:ext cx="3530654" cy="747190"/>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9" name="Rectángulo redondeado 8"/>
          <p:cNvSpPr/>
          <p:nvPr/>
        </p:nvSpPr>
        <p:spPr>
          <a:xfrm>
            <a:off x="2371727" y="1597611"/>
            <a:ext cx="1243012" cy="878080"/>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10" name="Imagen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9420" y="3419463"/>
            <a:ext cx="4467407" cy="2128566"/>
          </a:xfrm>
          <a:prstGeom prst="rect">
            <a:avLst/>
          </a:prstGeom>
        </p:spPr>
      </p:pic>
    </p:spTree>
    <p:extLst>
      <p:ext uri="{BB962C8B-B14F-4D97-AF65-F5344CB8AC3E}">
        <p14:creationId xmlns:p14="http://schemas.microsoft.com/office/powerpoint/2010/main" val="10960766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0"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5016072"/>
            <a:ext cx="715063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r="62900" b="83342"/>
          <a:stretch/>
        </p:blipFill>
        <p:spPr>
          <a:xfrm>
            <a:off x="520937" y="1534484"/>
            <a:ext cx="4983582" cy="1320950"/>
          </a:xfrm>
          <a:prstGeom prst="rect">
            <a:avLst/>
          </a:prstGeom>
        </p:spPr>
      </p:pic>
      <p:pic>
        <p:nvPicPr>
          <p:cNvPr id="3" name="Imagen 2"/>
          <p:cNvPicPr>
            <a:picLocks noChangeAspect="1"/>
          </p:cNvPicPr>
          <p:nvPr/>
        </p:nvPicPr>
        <p:blipFill rotWithShape="1">
          <a:blip r:embed="rId5">
            <a:extLst>
              <a:ext uri="{28A0092B-C50C-407E-A947-70E740481C1C}">
                <a14:useLocalDpi xmlns:a14="http://schemas.microsoft.com/office/drawing/2010/main" val="0"/>
              </a:ext>
            </a:extLst>
          </a:blip>
          <a:srcRect l="7151"/>
          <a:stretch/>
        </p:blipFill>
        <p:spPr>
          <a:xfrm>
            <a:off x="1579418" y="3047144"/>
            <a:ext cx="6544449" cy="2971800"/>
          </a:xfrm>
          <a:prstGeom prst="rect">
            <a:avLst/>
          </a:prstGeom>
        </p:spPr>
      </p:pic>
      <p:sp>
        <p:nvSpPr>
          <p:cNvPr id="15" name="Rectángulo redondeado 14"/>
          <p:cNvSpPr/>
          <p:nvPr/>
        </p:nvSpPr>
        <p:spPr>
          <a:xfrm>
            <a:off x="1529543" y="5147085"/>
            <a:ext cx="3275215" cy="747190"/>
          </a:xfrm>
          <a:prstGeom prst="roundRect">
            <a:avLst>
              <a:gd name="adj" fmla="val 3455"/>
            </a:avLst>
          </a:prstGeom>
          <a:noFill/>
          <a:ln w="57150">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r="35061"/>
          <a:stretch/>
        </p:blipFill>
        <p:spPr>
          <a:xfrm>
            <a:off x="7829855" y="2032635"/>
            <a:ext cx="3648018" cy="2676578"/>
          </a:xfrm>
          <a:prstGeom prst="rect">
            <a:avLst/>
          </a:prstGeom>
        </p:spPr>
      </p:pic>
      <p:sp>
        <p:nvSpPr>
          <p:cNvPr id="11" name="Rectángulo redondeado 10"/>
          <p:cNvSpPr/>
          <p:nvPr/>
        </p:nvSpPr>
        <p:spPr>
          <a:xfrm>
            <a:off x="8618359" y="2271378"/>
            <a:ext cx="754241" cy="747190"/>
          </a:xfrm>
          <a:prstGeom prst="roundRect">
            <a:avLst>
              <a:gd name="adj" fmla="val 3455"/>
            </a:avLst>
          </a:prstGeom>
          <a:noFill/>
          <a:ln w="57150">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246990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0"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5016072"/>
            <a:ext cx="715063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3" name="Imagen 12"/>
          <p:cNvPicPr>
            <a:picLocks noChangeAspect="1"/>
          </p:cNvPicPr>
          <p:nvPr/>
        </p:nvPicPr>
        <p:blipFill rotWithShape="1">
          <a:blip r:embed="rId4">
            <a:extLst>
              <a:ext uri="{28A0092B-C50C-407E-A947-70E740481C1C}">
                <a14:useLocalDpi xmlns:a14="http://schemas.microsoft.com/office/drawing/2010/main" val="0"/>
              </a:ext>
            </a:extLst>
          </a:blip>
          <a:srcRect r="62900" b="83342"/>
          <a:stretch/>
        </p:blipFill>
        <p:spPr>
          <a:xfrm>
            <a:off x="520937" y="1534484"/>
            <a:ext cx="4983582" cy="1320950"/>
          </a:xfrm>
          <a:prstGeom prst="rect">
            <a:avLst/>
          </a:prstGeom>
        </p:spPr>
      </p:pic>
      <p:pic>
        <p:nvPicPr>
          <p:cNvPr id="2" name="Imagen 1"/>
          <p:cNvPicPr>
            <a:picLocks noChangeAspect="1"/>
          </p:cNvPicPr>
          <p:nvPr/>
        </p:nvPicPr>
        <p:blipFill rotWithShape="1">
          <a:blip r:embed="rId5">
            <a:extLst>
              <a:ext uri="{28A0092B-C50C-407E-A947-70E740481C1C}">
                <a14:useLocalDpi xmlns:a14="http://schemas.microsoft.com/office/drawing/2010/main" val="0"/>
              </a:ext>
            </a:extLst>
          </a:blip>
          <a:srcRect l="6615"/>
          <a:stretch/>
        </p:blipFill>
        <p:spPr>
          <a:xfrm>
            <a:off x="2390804" y="2623782"/>
            <a:ext cx="7175238" cy="3771900"/>
          </a:xfrm>
          <a:prstGeom prst="rect">
            <a:avLst/>
          </a:prstGeom>
        </p:spPr>
      </p:pic>
      <p:sp>
        <p:nvSpPr>
          <p:cNvPr id="15" name="Rectángulo redondeado 14"/>
          <p:cNvSpPr/>
          <p:nvPr/>
        </p:nvSpPr>
        <p:spPr>
          <a:xfrm>
            <a:off x="2212848" y="4586115"/>
            <a:ext cx="3275215" cy="828568"/>
          </a:xfrm>
          <a:prstGeom prst="roundRect">
            <a:avLst>
              <a:gd name="adj" fmla="val 3455"/>
            </a:avLst>
          </a:prstGeom>
          <a:noFill/>
          <a:ln w="57150">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12" name="Imagen 11"/>
          <p:cNvPicPr>
            <a:picLocks noChangeAspect="1"/>
          </p:cNvPicPr>
          <p:nvPr/>
        </p:nvPicPr>
        <p:blipFill rotWithShape="1">
          <a:blip r:embed="rId6">
            <a:extLst>
              <a:ext uri="{28A0092B-C50C-407E-A947-70E740481C1C}">
                <a14:useLocalDpi xmlns:a14="http://schemas.microsoft.com/office/drawing/2010/main" val="0"/>
              </a:ext>
            </a:extLst>
          </a:blip>
          <a:srcRect l="1" r="25771"/>
          <a:stretch/>
        </p:blipFill>
        <p:spPr>
          <a:xfrm>
            <a:off x="7025737" y="2194959"/>
            <a:ext cx="4713979" cy="3025841"/>
          </a:xfrm>
          <a:prstGeom prst="rect">
            <a:avLst/>
          </a:prstGeom>
        </p:spPr>
      </p:pic>
      <p:grpSp>
        <p:nvGrpSpPr>
          <p:cNvPr id="3" name="Agrupar 2"/>
          <p:cNvGrpSpPr/>
          <p:nvPr/>
        </p:nvGrpSpPr>
        <p:grpSpPr>
          <a:xfrm>
            <a:off x="7924687" y="2392904"/>
            <a:ext cx="2535998" cy="2493967"/>
            <a:chOff x="7954183" y="2407652"/>
            <a:chExt cx="2535998" cy="2493967"/>
          </a:xfrm>
        </p:grpSpPr>
        <p:sp>
          <p:nvSpPr>
            <p:cNvPr id="9" name="Elipse 8"/>
            <p:cNvSpPr>
              <a:spLocks noChangeAspect="1"/>
            </p:cNvSpPr>
            <p:nvPr/>
          </p:nvSpPr>
          <p:spPr>
            <a:xfrm>
              <a:off x="9594618" y="4006056"/>
              <a:ext cx="895563" cy="895563"/>
            </a:xfrm>
            <a:prstGeom prst="ellipse">
              <a:avLst/>
            </a:prstGeom>
            <a:solidFill>
              <a:schemeClr val="accent6">
                <a:alpha val="37000"/>
              </a:schemeClr>
            </a:solid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1" name="Elipse 10"/>
            <p:cNvSpPr>
              <a:spLocks noChangeAspect="1"/>
            </p:cNvSpPr>
            <p:nvPr/>
          </p:nvSpPr>
          <p:spPr>
            <a:xfrm>
              <a:off x="7954183" y="2407652"/>
              <a:ext cx="895563" cy="895563"/>
            </a:xfrm>
            <a:prstGeom prst="ellipse">
              <a:avLst/>
            </a:prstGeom>
            <a:solidFill>
              <a:schemeClr val="accent6">
                <a:alpha val="37000"/>
              </a:schemeClr>
            </a:solid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grpSp>
    </p:spTree>
    <p:extLst>
      <p:ext uri="{BB962C8B-B14F-4D97-AF65-F5344CB8AC3E}">
        <p14:creationId xmlns:p14="http://schemas.microsoft.com/office/powerpoint/2010/main" val="4680423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9707" y="2026912"/>
            <a:ext cx="5797267" cy="881959"/>
          </a:xfrm>
          <a:prstGeom prst="rect">
            <a:avLst/>
          </a:prstGeom>
        </p:spPr>
      </p:pic>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38226" y="3240949"/>
            <a:ext cx="4667315" cy="811311"/>
          </a:xfrm>
          <a:prstGeom prst="rect">
            <a:avLst/>
          </a:prstGeom>
        </p:spPr>
      </p:pic>
      <p:cxnSp>
        <p:nvCxnSpPr>
          <p:cNvPr id="9" name="Conector recto de flecha 8"/>
          <p:cNvCxnSpPr/>
          <p:nvPr/>
        </p:nvCxnSpPr>
        <p:spPr>
          <a:xfrm>
            <a:off x="3334109" y="2791996"/>
            <a:ext cx="0" cy="36000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2821601" y="3204411"/>
            <a:ext cx="4678107" cy="90644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cxnSp>
        <p:nvCxnSpPr>
          <p:cNvPr id="10" name="Conector recto de flecha 9"/>
          <p:cNvCxnSpPr/>
          <p:nvPr/>
        </p:nvCxnSpPr>
        <p:spPr>
          <a:xfrm>
            <a:off x="6894636" y="4307120"/>
            <a:ext cx="0" cy="360000"/>
          </a:xfrm>
          <a:prstGeom prst="straightConnector1">
            <a:avLst/>
          </a:prstGeom>
          <a:ln w="57150">
            <a:solidFill>
              <a:srgbClr val="A864E2"/>
            </a:solidFill>
            <a:tailEnd type="triangle"/>
          </a:ln>
        </p:spPr>
        <p:style>
          <a:lnRef idx="1">
            <a:schemeClr val="accent1"/>
          </a:lnRef>
          <a:fillRef idx="0">
            <a:schemeClr val="accent1"/>
          </a:fillRef>
          <a:effectRef idx="0">
            <a:schemeClr val="accent1"/>
          </a:effectRef>
          <a:fontRef idx="minor">
            <a:schemeClr val="tx1"/>
          </a:fontRef>
        </p:style>
      </p:cxnSp>
      <p:pic>
        <p:nvPicPr>
          <p:cNvPr id="3" name="Imagen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07745" y="4681684"/>
            <a:ext cx="5311793" cy="1037320"/>
          </a:xfrm>
          <a:prstGeom prst="rect">
            <a:avLst/>
          </a:prstGeom>
        </p:spPr>
      </p:pic>
      <p:pic>
        <p:nvPicPr>
          <p:cNvPr id="13" name="Imagen 12"/>
          <p:cNvPicPr>
            <a:picLocks noChangeAspect="1"/>
          </p:cNvPicPr>
          <p:nvPr/>
        </p:nvPicPr>
        <p:blipFill rotWithShape="1">
          <a:blip r:embed="rId7">
            <a:alphaModFix amt="35000"/>
            <a:extLst>
              <a:ext uri="{28A0092B-C50C-407E-A947-70E740481C1C}">
                <a14:useLocalDpi xmlns:a14="http://schemas.microsoft.com/office/drawing/2010/main" val="0"/>
              </a:ext>
            </a:extLst>
          </a:blip>
          <a:srcRect r="62900" b="83342"/>
          <a:stretch/>
        </p:blipFill>
        <p:spPr>
          <a:xfrm>
            <a:off x="755637" y="4649872"/>
            <a:ext cx="5148811" cy="1364746"/>
          </a:xfrm>
          <a:prstGeom prst="rect">
            <a:avLst/>
          </a:prstGeom>
        </p:spPr>
      </p:pic>
      <p:grpSp>
        <p:nvGrpSpPr>
          <p:cNvPr id="2" name="Agrupar 1"/>
          <p:cNvGrpSpPr/>
          <p:nvPr/>
        </p:nvGrpSpPr>
        <p:grpSpPr>
          <a:xfrm>
            <a:off x="1106878" y="5657502"/>
            <a:ext cx="3275215" cy="828568"/>
            <a:chOff x="1106878" y="5657502"/>
            <a:chExt cx="3275215" cy="828568"/>
          </a:xfrm>
        </p:grpSpPr>
        <p:pic>
          <p:nvPicPr>
            <p:cNvPr id="14" name="Imagen 13"/>
            <p:cNvPicPr>
              <a:picLocks noChangeAspect="1"/>
            </p:cNvPicPr>
            <p:nvPr/>
          </p:nvPicPr>
          <p:blipFill rotWithShape="1">
            <a:blip r:embed="rId8">
              <a:extLst>
                <a:ext uri="{28A0092B-C50C-407E-A947-70E740481C1C}">
                  <a14:useLocalDpi xmlns:a14="http://schemas.microsoft.com/office/drawing/2010/main" val="0"/>
                </a:ext>
              </a:extLst>
            </a:blip>
            <a:srcRect l="6615" t="55942" r="56824" b="29375"/>
            <a:stretch/>
          </p:blipFill>
          <p:spPr>
            <a:xfrm>
              <a:off x="1106878" y="5723306"/>
              <a:ext cx="3207330" cy="632400"/>
            </a:xfrm>
            <a:prstGeom prst="rect">
              <a:avLst/>
            </a:prstGeom>
          </p:spPr>
        </p:pic>
        <p:sp>
          <p:nvSpPr>
            <p:cNvPr id="15" name="Rectángulo redondeado 14"/>
            <p:cNvSpPr/>
            <p:nvPr/>
          </p:nvSpPr>
          <p:spPr>
            <a:xfrm>
              <a:off x="1106878" y="5657502"/>
              <a:ext cx="3275215" cy="828568"/>
            </a:xfrm>
            <a:prstGeom prst="roundRect">
              <a:avLst>
                <a:gd name="adj" fmla="val 3455"/>
              </a:avLst>
            </a:prstGeom>
            <a:noFill/>
            <a:ln w="57150">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grpSp>
      <p:grpSp>
        <p:nvGrpSpPr>
          <p:cNvPr id="4" name="Agrupar 3"/>
          <p:cNvGrpSpPr/>
          <p:nvPr/>
        </p:nvGrpSpPr>
        <p:grpSpPr>
          <a:xfrm>
            <a:off x="6628947" y="5662710"/>
            <a:ext cx="3509348" cy="789575"/>
            <a:chOff x="6628947" y="5662710"/>
            <a:chExt cx="3509348" cy="789575"/>
          </a:xfrm>
        </p:grpSpPr>
        <p:pic>
          <p:nvPicPr>
            <p:cNvPr id="16" name="Imagen 15"/>
            <p:cNvPicPr>
              <a:picLocks noChangeAspect="1"/>
            </p:cNvPicPr>
            <p:nvPr/>
          </p:nvPicPr>
          <p:blipFill rotWithShape="1">
            <a:blip r:embed="rId9">
              <a:extLst>
                <a:ext uri="{28A0092B-C50C-407E-A947-70E740481C1C}">
                  <a14:useLocalDpi xmlns:a14="http://schemas.microsoft.com/office/drawing/2010/main" val="0"/>
                </a:ext>
              </a:extLst>
            </a:blip>
            <a:srcRect t="52793" r="58562" b="30307"/>
            <a:stretch/>
          </p:blipFill>
          <p:spPr>
            <a:xfrm>
              <a:off x="6628947" y="5662710"/>
              <a:ext cx="3509348" cy="789575"/>
            </a:xfrm>
            <a:prstGeom prst="rect">
              <a:avLst/>
            </a:prstGeom>
          </p:spPr>
        </p:pic>
        <p:sp>
          <p:nvSpPr>
            <p:cNvPr id="17" name="Rectángulo redondeado 16"/>
            <p:cNvSpPr/>
            <p:nvPr/>
          </p:nvSpPr>
          <p:spPr>
            <a:xfrm>
              <a:off x="6660085" y="5705095"/>
              <a:ext cx="3478210" cy="747190"/>
            </a:xfrm>
            <a:prstGeom prst="roundRect">
              <a:avLst>
                <a:gd name="adj" fmla="val 3455"/>
              </a:avLst>
            </a:prstGeom>
            <a:noFill/>
            <a:ln w="57150">
              <a:solidFill>
                <a:srgbClr val="A864E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grpSp>
      <p:pic>
        <p:nvPicPr>
          <p:cNvPr id="19" name="Picture 2" descr="https://matthewmazur.files.wordpress.com/2018/03/neural_network-9.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288199" y="1374648"/>
            <a:ext cx="3331339" cy="2834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0026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24831"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0400" y="1641148"/>
            <a:ext cx="5797267" cy="881959"/>
          </a:xfrm>
          <a:prstGeom prst="rect">
            <a:avLst/>
          </a:prstGeom>
        </p:spPr>
      </p:pic>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8919" y="2855185"/>
            <a:ext cx="4667315" cy="811311"/>
          </a:xfrm>
          <a:prstGeom prst="rect">
            <a:avLst/>
          </a:prstGeom>
        </p:spPr>
      </p:pic>
      <p:cxnSp>
        <p:nvCxnSpPr>
          <p:cNvPr id="9" name="Conector recto de flecha 8"/>
          <p:cNvCxnSpPr/>
          <p:nvPr/>
        </p:nvCxnSpPr>
        <p:spPr>
          <a:xfrm>
            <a:off x="5254802" y="2406232"/>
            <a:ext cx="0" cy="36000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4742294" y="2818647"/>
            <a:ext cx="4678107" cy="90644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14" name="Picture 2" descr="https://matthewmazur.files.wordpress.com/2018/03/neural_network-9.png"/>
          <p:cNvPicPr>
            <a:picLocks noChangeAspect="1" noChangeArrowheads="1"/>
          </p:cNvPicPr>
          <p:nvPr/>
        </p:nvPicPr>
        <p:blipFill rotWithShape="1">
          <a:blip r:embed="rId6">
            <a:extLst>
              <a:ext uri="{28A0092B-C50C-407E-A947-70E740481C1C}">
                <a14:useLocalDpi xmlns:a14="http://schemas.microsoft.com/office/drawing/2010/main" val="0"/>
              </a:ext>
            </a:extLst>
          </a:blip>
          <a:srcRect t="6896" b="40417"/>
          <a:stretch/>
        </p:blipFill>
        <p:spPr bwMode="auto">
          <a:xfrm>
            <a:off x="3790292" y="3947591"/>
            <a:ext cx="5630109" cy="2524106"/>
          </a:xfrm>
          <a:prstGeom prst="rect">
            <a:avLst/>
          </a:prstGeom>
          <a:noFill/>
          <a:extLst>
            <a:ext uri="{909E8E84-426E-40DD-AFC4-6F175D3DCCD1}">
              <a14:hiddenFill xmlns:a14="http://schemas.microsoft.com/office/drawing/2010/main">
                <a:solidFill>
                  <a:srgbClr val="FFFFFF"/>
                </a:solidFill>
              </a14:hiddenFill>
            </a:ext>
          </a:extLst>
        </p:spPr>
      </p:pic>
      <p:sp>
        <p:nvSpPr>
          <p:cNvPr id="15" name="Elipse 14"/>
          <p:cNvSpPr>
            <a:spLocks noChangeAspect="1"/>
          </p:cNvSpPr>
          <p:nvPr/>
        </p:nvSpPr>
        <p:spPr>
          <a:xfrm>
            <a:off x="8224377" y="3993831"/>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6" name="CuadroTexto 15"/>
          <p:cNvSpPr txBox="1"/>
          <p:nvPr/>
        </p:nvSpPr>
        <p:spPr>
          <a:xfrm>
            <a:off x="8244907" y="4115010"/>
            <a:ext cx="641522" cy="400110"/>
          </a:xfrm>
          <a:prstGeom prst="rect">
            <a:avLst/>
          </a:prstGeom>
          <a:noFill/>
        </p:spPr>
        <p:txBody>
          <a:bodyPr wrap="none" rtlCol="0">
            <a:spAutoFit/>
          </a:bodyPr>
          <a:lstStyle/>
          <a:p>
            <a:r>
              <a:rPr lang="es-ES_tradnl" sz="2000" b="1">
                <a:solidFill>
                  <a:schemeClr val="tx1"/>
                </a:solidFill>
              </a:rPr>
              <a:t>d</a:t>
            </a:r>
            <a:r>
              <a:rPr lang="es-ES_tradnl" sz="2000" b="1" smtClean="0">
                <a:solidFill>
                  <a:schemeClr val="tx1"/>
                </a:solidFill>
              </a:rPr>
              <a:t>o1</a:t>
            </a:r>
            <a:endParaRPr lang="es-ES_tradnl" sz="2000" b="1" dirty="0">
              <a:solidFill>
                <a:schemeClr val="tx1"/>
              </a:solidFill>
            </a:endParaRPr>
          </a:p>
        </p:txBody>
      </p:sp>
      <p:sp>
        <p:nvSpPr>
          <p:cNvPr id="3" name="Circular 2"/>
          <p:cNvSpPr/>
          <p:nvPr/>
        </p:nvSpPr>
        <p:spPr>
          <a:xfrm rot="10800000">
            <a:off x="5950643" y="3863997"/>
            <a:ext cx="949662" cy="902135"/>
          </a:xfrm>
          <a:prstGeom prst="pie">
            <a:avLst>
              <a:gd name="adj1" fmla="val 5366945"/>
              <a:gd name="adj2" fmla="val 16200000"/>
            </a:avLst>
          </a:prstGeom>
          <a:solidFill>
            <a:srgbClr val="92D050">
              <a:alpha val="89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Circular 16"/>
          <p:cNvSpPr/>
          <p:nvPr/>
        </p:nvSpPr>
        <p:spPr>
          <a:xfrm>
            <a:off x="5939534" y="3993830"/>
            <a:ext cx="672090" cy="690165"/>
          </a:xfrm>
          <a:prstGeom prst="pie">
            <a:avLst>
              <a:gd name="adj1" fmla="val 5366945"/>
              <a:gd name="adj2" fmla="val 16200000"/>
            </a:avLst>
          </a:prstGeom>
          <a:solidFill>
            <a:srgbClr val="F53160">
              <a:alpha val="9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cxnSp>
        <p:nvCxnSpPr>
          <p:cNvPr id="6" name="Conector recto 5"/>
          <p:cNvCxnSpPr/>
          <p:nvPr/>
        </p:nvCxnSpPr>
        <p:spPr>
          <a:xfrm>
            <a:off x="6900305" y="4329352"/>
            <a:ext cx="1344602" cy="1"/>
          </a:xfrm>
          <a:prstGeom prst="line">
            <a:avLst/>
          </a:prstGeom>
          <a:ln w="76200">
            <a:solidFill>
              <a:srgbClr val="F53160"/>
            </a:solidFill>
          </a:ln>
        </p:spPr>
        <p:style>
          <a:lnRef idx="1">
            <a:schemeClr val="accent1"/>
          </a:lnRef>
          <a:fillRef idx="0">
            <a:schemeClr val="accent1"/>
          </a:fillRef>
          <a:effectRef idx="0">
            <a:schemeClr val="accent1"/>
          </a:effectRef>
          <a:fontRef idx="minor">
            <a:schemeClr val="tx1"/>
          </a:fontRef>
        </p:style>
      </p:cxnSp>
      <p:cxnSp>
        <p:nvCxnSpPr>
          <p:cNvPr id="19" name="Conector recto 18"/>
          <p:cNvCxnSpPr>
            <a:endCxn id="23" idx="2"/>
          </p:cNvCxnSpPr>
          <p:nvPr/>
        </p:nvCxnSpPr>
        <p:spPr>
          <a:xfrm>
            <a:off x="6876969" y="4543695"/>
            <a:ext cx="1326878" cy="1521362"/>
          </a:xfrm>
          <a:prstGeom prst="line">
            <a:avLst/>
          </a:prstGeom>
          <a:ln w="76200">
            <a:solidFill>
              <a:srgbClr val="F53160"/>
            </a:solidFill>
          </a:ln>
        </p:spPr>
        <p:style>
          <a:lnRef idx="1">
            <a:schemeClr val="accent1"/>
          </a:lnRef>
          <a:fillRef idx="0">
            <a:schemeClr val="accent1"/>
          </a:fillRef>
          <a:effectRef idx="0">
            <a:schemeClr val="accent1"/>
          </a:effectRef>
          <a:fontRef idx="minor">
            <a:schemeClr val="tx1"/>
          </a:fontRef>
        </p:style>
      </p:cxnSp>
      <p:sp>
        <p:nvSpPr>
          <p:cNvPr id="23" name="Elipse 22"/>
          <p:cNvSpPr>
            <a:spLocks noChangeAspect="1"/>
          </p:cNvSpPr>
          <p:nvPr/>
        </p:nvSpPr>
        <p:spPr>
          <a:xfrm>
            <a:off x="8203847" y="5741057"/>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25" name="CuadroTexto 24"/>
          <p:cNvSpPr txBox="1"/>
          <p:nvPr/>
        </p:nvSpPr>
        <p:spPr>
          <a:xfrm>
            <a:off x="8224377" y="5862236"/>
            <a:ext cx="641522" cy="400110"/>
          </a:xfrm>
          <a:prstGeom prst="rect">
            <a:avLst/>
          </a:prstGeom>
          <a:noFill/>
        </p:spPr>
        <p:txBody>
          <a:bodyPr wrap="none" rtlCol="0">
            <a:spAutoFit/>
          </a:bodyPr>
          <a:lstStyle/>
          <a:p>
            <a:r>
              <a:rPr lang="es-ES_tradnl" sz="2000" b="1" dirty="0" smtClean="0">
                <a:solidFill>
                  <a:schemeClr val="tx1"/>
                </a:solidFill>
              </a:rPr>
              <a:t>do2</a:t>
            </a:r>
            <a:endParaRPr lang="es-ES_tradnl" sz="2000" b="1" dirty="0">
              <a:solidFill>
                <a:schemeClr val="tx1"/>
              </a:solidFill>
            </a:endParaRPr>
          </a:p>
        </p:txBody>
      </p:sp>
    </p:spTree>
    <p:extLst>
      <p:ext uri="{BB962C8B-B14F-4D97-AF65-F5344CB8AC3E}">
        <p14:creationId xmlns:p14="http://schemas.microsoft.com/office/powerpoint/2010/main" val="19385810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476" y="3479190"/>
            <a:ext cx="5797267" cy="881959"/>
          </a:xfrm>
          <a:prstGeom prst="rect">
            <a:avLst/>
          </a:prstGeom>
        </p:spPr>
      </p:pic>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89995" y="4693227"/>
            <a:ext cx="4667315" cy="811311"/>
          </a:xfrm>
          <a:prstGeom prst="rect">
            <a:avLst/>
          </a:prstGeom>
        </p:spPr>
      </p:pic>
      <p:cxnSp>
        <p:nvCxnSpPr>
          <p:cNvPr id="9" name="Conector recto de flecha 8"/>
          <p:cNvCxnSpPr/>
          <p:nvPr/>
        </p:nvCxnSpPr>
        <p:spPr>
          <a:xfrm>
            <a:off x="2885878" y="4244274"/>
            <a:ext cx="0" cy="36000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2223482" y="5628243"/>
            <a:ext cx="5076034" cy="906448"/>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0" name="CuadroTexto 9"/>
          <p:cNvSpPr txBox="1"/>
          <p:nvPr/>
        </p:nvSpPr>
        <p:spPr>
          <a:xfrm>
            <a:off x="2091360" y="1840056"/>
            <a:ext cx="5192447" cy="523220"/>
          </a:xfrm>
          <a:prstGeom prst="rect">
            <a:avLst/>
          </a:prstGeom>
          <a:noFill/>
        </p:spPr>
        <p:txBody>
          <a:bodyPr wrap="none" rtlCol="0">
            <a:spAutoFit/>
          </a:bodyPr>
          <a:lstStyle/>
          <a:p>
            <a:r>
              <a:rPr lang="es-ES_tradnl" sz="2800" dirty="0" smtClean="0">
                <a:ln w="3175">
                  <a:noFill/>
                </a:ln>
                <a:solidFill>
                  <a:srgbClr val="F53160"/>
                </a:solidFill>
                <a:latin typeface="Dosis Medium" charset="0"/>
                <a:ea typeface="Dosis Medium" charset="0"/>
                <a:cs typeface="Dosis Medium" charset="0"/>
              </a:rPr>
              <a:t>Derivada de la Función de Activación</a:t>
            </a:r>
            <a:endParaRPr lang="es-ES_tradnl" sz="2800" dirty="0">
              <a:ln w="3175">
                <a:noFill/>
              </a:ln>
              <a:solidFill>
                <a:srgbClr val="F53160"/>
              </a:solidFill>
              <a:latin typeface="Dosis Medium" charset="0"/>
              <a:ea typeface="Dosis Medium" charset="0"/>
              <a:cs typeface="Dosis Medium" charset="0"/>
            </a:endParaRPr>
          </a:p>
        </p:txBody>
      </p:sp>
      <p:sp>
        <p:nvSpPr>
          <p:cNvPr id="13" name="CuadroTexto 12"/>
          <p:cNvSpPr txBox="1"/>
          <p:nvPr/>
        </p:nvSpPr>
        <p:spPr>
          <a:xfrm>
            <a:off x="7637444" y="3600422"/>
            <a:ext cx="4160113" cy="523220"/>
          </a:xfrm>
          <a:prstGeom prst="rect">
            <a:avLst/>
          </a:prstGeom>
          <a:noFill/>
        </p:spPr>
        <p:txBody>
          <a:bodyPr wrap="none" rtlCol="0">
            <a:spAutoFit/>
          </a:bodyPr>
          <a:lstStyle/>
          <a:p>
            <a:r>
              <a:rPr lang="es-ES_tradnl" sz="2800" dirty="0" smtClean="0">
                <a:ln w="3175">
                  <a:noFill/>
                </a:ln>
                <a:solidFill>
                  <a:srgbClr val="F53160"/>
                </a:solidFill>
                <a:latin typeface="Dosis Medium" charset="0"/>
                <a:ea typeface="Dosis Medium" charset="0"/>
                <a:cs typeface="Dosis Medium" charset="0"/>
              </a:rPr>
              <a:t>Derivada </a:t>
            </a:r>
            <a:r>
              <a:rPr lang="es-ES_tradnl" sz="2800" smtClean="0">
                <a:ln w="3175">
                  <a:noFill/>
                </a:ln>
                <a:solidFill>
                  <a:srgbClr val="F53160"/>
                </a:solidFill>
                <a:latin typeface="Dosis Medium" charset="0"/>
                <a:ea typeface="Dosis Medium" charset="0"/>
                <a:cs typeface="Dosis Medium" charset="0"/>
              </a:rPr>
              <a:t>del Producto </a:t>
            </a:r>
            <a:r>
              <a:rPr lang="es-ES_tradnl" sz="2800" dirty="0" smtClean="0">
                <a:ln w="3175">
                  <a:noFill/>
                </a:ln>
                <a:solidFill>
                  <a:srgbClr val="F53160"/>
                </a:solidFill>
                <a:latin typeface="Dosis Medium" charset="0"/>
                <a:ea typeface="Dosis Medium" charset="0"/>
                <a:cs typeface="Dosis Medium" charset="0"/>
              </a:rPr>
              <a:t>Punto</a:t>
            </a:r>
            <a:endParaRPr lang="es-ES_tradnl" sz="2800" dirty="0">
              <a:ln w="3175">
                <a:noFill/>
              </a:ln>
              <a:solidFill>
                <a:srgbClr val="F53160"/>
              </a:solidFill>
              <a:latin typeface="Dosis Medium" charset="0"/>
              <a:ea typeface="Dosis Medium" charset="0"/>
              <a:cs typeface="Dosis Medium" charset="0"/>
            </a:endParaRPr>
          </a:p>
        </p:txBody>
      </p:sp>
      <p:cxnSp>
        <p:nvCxnSpPr>
          <p:cNvPr id="14" name="Conector recto de flecha 13"/>
          <p:cNvCxnSpPr/>
          <p:nvPr/>
        </p:nvCxnSpPr>
        <p:spPr>
          <a:xfrm flipH="1" flipV="1">
            <a:off x="4482353" y="2479358"/>
            <a:ext cx="17930" cy="1142384"/>
          </a:xfrm>
          <a:prstGeom prst="straightConnector1">
            <a:avLst/>
          </a:prstGeom>
          <a:ln w="57150">
            <a:solidFill>
              <a:srgbClr val="F5316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flipV="1">
            <a:off x="6508743" y="3889851"/>
            <a:ext cx="1128701" cy="12389"/>
          </a:xfrm>
          <a:prstGeom prst="straightConnector1">
            <a:avLst/>
          </a:prstGeom>
          <a:ln w="57150">
            <a:solidFill>
              <a:srgbClr val="F53160"/>
            </a:solidFill>
            <a:tailEnd type="triangle"/>
          </a:ln>
        </p:spPr>
        <p:style>
          <a:lnRef idx="1">
            <a:schemeClr val="accent1"/>
          </a:lnRef>
          <a:fillRef idx="0">
            <a:schemeClr val="accent1"/>
          </a:fillRef>
          <a:effectRef idx="0">
            <a:schemeClr val="accent1"/>
          </a:effectRef>
          <a:fontRef idx="minor">
            <a:schemeClr val="tx1"/>
          </a:fontRef>
        </p:style>
      </p:cxnSp>
      <p:pic>
        <p:nvPicPr>
          <p:cNvPr id="16" name="Imagen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99516" y="1783211"/>
            <a:ext cx="3737239" cy="1591787"/>
          </a:xfrm>
          <a:prstGeom prst="rect">
            <a:avLst/>
          </a:prstGeom>
        </p:spPr>
      </p:pic>
      <p:pic>
        <p:nvPicPr>
          <p:cNvPr id="20" name="Imagen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74624" y="4277043"/>
            <a:ext cx="4358791" cy="1531745"/>
          </a:xfrm>
          <a:prstGeom prst="rect">
            <a:avLst/>
          </a:prstGeom>
        </p:spPr>
      </p:pic>
      <p:pic>
        <p:nvPicPr>
          <p:cNvPr id="18" name="Imagen 17"/>
          <p:cNvPicPr>
            <a:picLocks noChangeAspect="1"/>
          </p:cNvPicPr>
          <p:nvPr/>
        </p:nvPicPr>
        <p:blipFill rotWithShape="1">
          <a:blip r:embed="rId8">
            <a:extLst>
              <a:ext uri="{28A0092B-C50C-407E-A947-70E740481C1C}">
                <a14:useLocalDpi xmlns:a14="http://schemas.microsoft.com/office/drawing/2010/main" val="0"/>
              </a:ext>
            </a:extLst>
          </a:blip>
          <a:srcRect l="25455" t="55942" r="56824" b="29375"/>
          <a:stretch/>
        </p:blipFill>
        <p:spPr>
          <a:xfrm>
            <a:off x="4060686" y="5868500"/>
            <a:ext cx="1172097" cy="476821"/>
          </a:xfrm>
          <a:prstGeom prst="rect">
            <a:avLst/>
          </a:prstGeom>
        </p:spPr>
      </p:pic>
      <p:pic>
        <p:nvPicPr>
          <p:cNvPr id="21" name="Imagen 20"/>
          <p:cNvPicPr>
            <a:picLocks noChangeAspect="1"/>
          </p:cNvPicPr>
          <p:nvPr/>
        </p:nvPicPr>
        <p:blipFill rotWithShape="1">
          <a:blip r:embed="rId9">
            <a:extLst>
              <a:ext uri="{28A0092B-C50C-407E-A947-70E740481C1C}">
                <a14:useLocalDpi xmlns:a14="http://schemas.microsoft.com/office/drawing/2010/main" val="0"/>
              </a:ext>
            </a:extLst>
          </a:blip>
          <a:srcRect l="21600" t="52793" r="58562" b="30307"/>
          <a:stretch/>
        </p:blipFill>
        <p:spPr>
          <a:xfrm>
            <a:off x="5908097" y="5806420"/>
            <a:ext cx="1229108" cy="577630"/>
          </a:xfrm>
          <a:prstGeom prst="rect">
            <a:avLst/>
          </a:prstGeom>
        </p:spPr>
      </p:pic>
      <p:pic>
        <p:nvPicPr>
          <p:cNvPr id="22" name="Imagen 21"/>
          <p:cNvPicPr>
            <a:picLocks noChangeAspect="1"/>
          </p:cNvPicPr>
          <p:nvPr/>
        </p:nvPicPr>
        <p:blipFill rotWithShape="1">
          <a:blip r:embed="rId5">
            <a:extLst>
              <a:ext uri="{28A0092B-C50C-407E-A947-70E740481C1C}">
                <a14:useLocalDpi xmlns:a14="http://schemas.microsoft.com/office/drawing/2010/main" val="0"/>
              </a:ext>
            </a:extLst>
          </a:blip>
          <a:srcRect l="62943" r="26185"/>
          <a:stretch/>
        </p:blipFill>
        <p:spPr>
          <a:xfrm>
            <a:off x="5314949" y="5701254"/>
            <a:ext cx="507420" cy="811311"/>
          </a:xfrm>
          <a:prstGeom prst="rect">
            <a:avLst/>
          </a:prstGeom>
        </p:spPr>
      </p:pic>
      <p:pic>
        <p:nvPicPr>
          <p:cNvPr id="23" name="Imagen 22"/>
          <p:cNvPicPr>
            <a:picLocks noChangeAspect="1"/>
          </p:cNvPicPr>
          <p:nvPr/>
        </p:nvPicPr>
        <p:blipFill rotWithShape="1">
          <a:blip r:embed="rId5">
            <a:extLst>
              <a:ext uri="{28A0092B-C50C-407E-A947-70E740481C1C}">
                <a14:useLocalDpi xmlns:a14="http://schemas.microsoft.com/office/drawing/2010/main" val="0"/>
              </a:ext>
            </a:extLst>
          </a:blip>
          <a:srcRect r="63325"/>
          <a:stretch/>
        </p:blipFill>
        <p:spPr>
          <a:xfrm>
            <a:off x="2327365" y="5675811"/>
            <a:ext cx="1711752" cy="811311"/>
          </a:xfrm>
          <a:prstGeom prst="rect">
            <a:avLst/>
          </a:prstGeom>
        </p:spPr>
      </p:pic>
    </p:spTree>
    <p:extLst>
      <p:ext uri="{BB962C8B-B14F-4D97-AF65-F5344CB8AC3E}">
        <p14:creationId xmlns:p14="http://schemas.microsoft.com/office/powerpoint/2010/main" val="1230764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328" y="1653806"/>
            <a:ext cx="8744422" cy="4877623"/>
          </a:xfrm>
          <a:prstGeom prst="rect">
            <a:avLst/>
          </a:prstGeom>
        </p:spPr>
      </p:pic>
    </p:spTree>
    <p:extLst>
      <p:ext uri="{BB962C8B-B14F-4D97-AF65-F5344CB8AC3E}">
        <p14:creationId xmlns:p14="http://schemas.microsoft.com/office/powerpoint/2010/main" val="2005783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3953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9972" y="1797044"/>
            <a:ext cx="5362155" cy="4562752"/>
          </a:xfrm>
          <a:prstGeom prst="rect">
            <a:avLst/>
          </a:prstGeom>
          <a:noFill/>
          <a:extLst>
            <a:ext uri="{909E8E84-426E-40DD-AFC4-6F175D3DCCD1}">
              <a14:hiddenFill xmlns:a14="http://schemas.microsoft.com/office/drawing/2010/main">
                <a:solidFill>
                  <a:srgbClr val="FFFFFF"/>
                </a:solidFill>
              </a14:hiddenFill>
            </a:ext>
          </a:extLst>
        </p:spPr>
      </p:pic>
      <p:sp>
        <p:nvSpPr>
          <p:cNvPr id="17" name="Rectángulo redondeado 16"/>
          <p:cNvSpPr/>
          <p:nvPr/>
        </p:nvSpPr>
        <p:spPr>
          <a:xfrm>
            <a:off x="6629400" y="2056229"/>
            <a:ext cx="714375" cy="2409636"/>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3" name="Elipse 12"/>
          <p:cNvSpPr>
            <a:spLocks noChangeAspect="1"/>
          </p:cNvSpPr>
          <p:nvPr/>
        </p:nvSpPr>
        <p:spPr>
          <a:xfrm>
            <a:off x="7653095" y="3798750"/>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4" name="Elipse 13"/>
          <p:cNvSpPr>
            <a:spLocks noChangeAspect="1"/>
          </p:cNvSpPr>
          <p:nvPr/>
        </p:nvSpPr>
        <p:spPr>
          <a:xfrm>
            <a:off x="7653095" y="2149897"/>
            <a:ext cx="648000" cy="648000"/>
          </a:xfrm>
          <a:prstGeom prst="ellipse">
            <a:avLst/>
          </a:prstGeom>
          <a:solidFill>
            <a:srgbClr val="F48288"/>
          </a:solid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2" name="CuadroTexto 1"/>
          <p:cNvSpPr txBox="1"/>
          <p:nvPr/>
        </p:nvSpPr>
        <p:spPr>
          <a:xfrm>
            <a:off x="7662957" y="2262834"/>
            <a:ext cx="641522" cy="400110"/>
          </a:xfrm>
          <a:prstGeom prst="rect">
            <a:avLst/>
          </a:prstGeom>
          <a:noFill/>
        </p:spPr>
        <p:txBody>
          <a:bodyPr wrap="none" rtlCol="0">
            <a:spAutoFit/>
          </a:bodyPr>
          <a:lstStyle/>
          <a:p>
            <a:r>
              <a:rPr lang="es-ES_tradnl" sz="2000" b="1" smtClean="0">
                <a:solidFill>
                  <a:schemeClr val="tx1"/>
                </a:solidFill>
              </a:rPr>
              <a:t>do1</a:t>
            </a:r>
            <a:endParaRPr lang="es-ES_tradnl" sz="2000" b="1">
              <a:solidFill>
                <a:schemeClr val="tx1"/>
              </a:solidFill>
            </a:endParaRPr>
          </a:p>
        </p:txBody>
      </p:sp>
      <p:sp>
        <p:nvSpPr>
          <p:cNvPr id="18" name="CuadroTexto 17"/>
          <p:cNvSpPr txBox="1"/>
          <p:nvPr/>
        </p:nvSpPr>
        <p:spPr>
          <a:xfrm>
            <a:off x="7659573" y="3922695"/>
            <a:ext cx="641522" cy="400110"/>
          </a:xfrm>
          <a:prstGeom prst="rect">
            <a:avLst/>
          </a:prstGeom>
          <a:noFill/>
        </p:spPr>
        <p:txBody>
          <a:bodyPr wrap="none" rtlCol="0">
            <a:spAutoFit/>
          </a:bodyPr>
          <a:lstStyle/>
          <a:p>
            <a:r>
              <a:rPr lang="es-ES_tradnl" sz="2000" b="1" dirty="0" smtClean="0">
                <a:solidFill>
                  <a:schemeClr val="tx1"/>
                </a:solidFill>
              </a:rPr>
              <a:t>do2</a:t>
            </a:r>
            <a:endParaRPr lang="es-ES_tradnl" sz="2000" b="1" dirty="0">
              <a:solidFill>
                <a:schemeClr val="tx1"/>
              </a:solidFill>
            </a:endParaRPr>
          </a:p>
        </p:txBody>
      </p:sp>
      <p:sp>
        <p:nvSpPr>
          <p:cNvPr id="12" name="Rectángulo redondeado 11"/>
          <p:cNvSpPr/>
          <p:nvPr/>
        </p:nvSpPr>
        <p:spPr>
          <a:xfrm>
            <a:off x="4568972" y="2056229"/>
            <a:ext cx="714375" cy="2409636"/>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grpSp>
        <p:nvGrpSpPr>
          <p:cNvPr id="3" name="Agrupar 2"/>
          <p:cNvGrpSpPr/>
          <p:nvPr/>
        </p:nvGrpSpPr>
        <p:grpSpPr>
          <a:xfrm>
            <a:off x="5592667" y="2147476"/>
            <a:ext cx="656134" cy="2336678"/>
            <a:chOff x="5592667" y="2147476"/>
            <a:chExt cx="656134" cy="2336678"/>
          </a:xfrm>
        </p:grpSpPr>
        <p:sp>
          <p:nvSpPr>
            <p:cNvPr id="15" name="Elipse 14"/>
            <p:cNvSpPr>
              <a:spLocks noChangeAspect="1"/>
            </p:cNvSpPr>
            <p:nvPr/>
          </p:nvSpPr>
          <p:spPr>
            <a:xfrm>
              <a:off x="5597417" y="2147476"/>
              <a:ext cx="648000" cy="648000"/>
            </a:xfrm>
            <a:prstGeom prst="ellipse">
              <a:avLst/>
            </a:prstGeom>
            <a:solidFill>
              <a:schemeClr val="accent2">
                <a:lumMod val="60000"/>
                <a:lumOff val="4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19" name="CuadroTexto 18"/>
            <p:cNvSpPr txBox="1"/>
            <p:nvPr/>
          </p:nvSpPr>
          <p:spPr>
            <a:xfrm>
              <a:off x="5607279" y="2260413"/>
              <a:ext cx="641522" cy="400110"/>
            </a:xfrm>
            <a:prstGeom prst="rect">
              <a:avLst/>
            </a:prstGeom>
            <a:noFill/>
          </p:spPr>
          <p:txBody>
            <a:bodyPr wrap="none" rtlCol="0">
              <a:spAutoFit/>
            </a:bodyPr>
            <a:lstStyle/>
            <a:p>
              <a:r>
                <a:rPr lang="es-ES_tradnl" sz="2000" b="1" dirty="0" smtClean="0">
                  <a:solidFill>
                    <a:schemeClr val="tx1"/>
                  </a:solidFill>
                </a:rPr>
                <a:t>dh1</a:t>
              </a:r>
              <a:endParaRPr lang="es-ES_tradnl" sz="2000" b="1" dirty="0">
                <a:solidFill>
                  <a:schemeClr val="tx1"/>
                </a:solidFill>
              </a:endParaRPr>
            </a:p>
          </p:txBody>
        </p:sp>
        <p:sp>
          <p:nvSpPr>
            <p:cNvPr id="20" name="Elipse 19"/>
            <p:cNvSpPr>
              <a:spLocks noChangeAspect="1"/>
            </p:cNvSpPr>
            <p:nvPr/>
          </p:nvSpPr>
          <p:spPr>
            <a:xfrm>
              <a:off x="5592667" y="3836154"/>
              <a:ext cx="648000" cy="648000"/>
            </a:xfrm>
            <a:prstGeom prst="ellipse">
              <a:avLst/>
            </a:prstGeom>
            <a:solidFill>
              <a:schemeClr val="accent2">
                <a:lumMod val="60000"/>
                <a:lumOff val="4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b="1" dirty="0">
                <a:solidFill>
                  <a:schemeClr val="tx1"/>
                </a:solidFill>
              </a:endParaRPr>
            </a:p>
          </p:txBody>
        </p:sp>
        <p:sp>
          <p:nvSpPr>
            <p:cNvPr id="21" name="CuadroTexto 20"/>
            <p:cNvSpPr txBox="1"/>
            <p:nvPr/>
          </p:nvSpPr>
          <p:spPr>
            <a:xfrm>
              <a:off x="5602529" y="3949091"/>
              <a:ext cx="641522" cy="400110"/>
            </a:xfrm>
            <a:prstGeom prst="rect">
              <a:avLst/>
            </a:prstGeom>
            <a:noFill/>
          </p:spPr>
          <p:txBody>
            <a:bodyPr wrap="none" rtlCol="0">
              <a:spAutoFit/>
            </a:bodyPr>
            <a:lstStyle/>
            <a:p>
              <a:r>
                <a:rPr lang="es-ES_tradnl" sz="2000" b="1" dirty="0" smtClean="0">
                  <a:solidFill>
                    <a:schemeClr val="tx1"/>
                  </a:solidFill>
                </a:rPr>
                <a:t>dh2</a:t>
              </a:r>
              <a:endParaRPr lang="es-ES_tradnl" sz="2000" b="1" dirty="0">
                <a:solidFill>
                  <a:schemeClr val="tx1"/>
                </a:solidFill>
              </a:endParaRPr>
            </a:p>
          </p:txBody>
        </p:sp>
      </p:grpSp>
    </p:spTree>
    <p:extLst>
      <p:ext uri="{BB962C8B-B14F-4D97-AF65-F5344CB8AC3E}">
        <p14:creationId xmlns:p14="http://schemas.microsoft.com/office/powerpoint/2010/main" val="16026014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DELTAS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sp>
        <p:nvSpPr>
          <p:cNvPr id="17" name="Rectángulo 16"/>
          <p:cNvSpPr/>
          <p:nvPr/>
        </p:nvSpPr>
        <p:spPr>
          <a:xfrm>
            <a:off x="1178719" y="1758999"/>
            <a:ext cx="9837534" cy="830997"/>
          </a:xfrm>
          <a:prstGeom prst="rect">
            <a:avLst/>
          </a:prstGeom>
        </p:spPr>
        <p:txBody>
          <a:bodyPr wrap="square">
            <a:spAutoFit/>
          </a:bodyPr>
          <a:lstStyle/>
          <a:p>
            <a:pPr algn="just"/>
            <a:r>
              <a:rPr lang="es-ES_tradnl" sz="2400" b="1" dirty="0" smtClean="0">
                <a:solidFill>
                  <a:srgbClr val="F53160"/>
                </a:solidFill>
                <a:latin typeface="Dosis" charset="0"/>
                <a:ea typeface="Dosis" charset="0"/>
                <a:cs typeface="Dosis" charset="0"/>
              </a:rPr>
              <a:t>Deltas </a:t>
            </a:r>
            <a:r>
              <a:rPr lang="mr-IN" sz="2400" b="1" dirty="0" smtClean="0">
                <a:solidFill>
                  <a:srgbClr val="F53160"/>
                </a:solidFill>
                <a:latin typeface="Dosis" charset="0"/>
                <a:ea typeface="Dosis" charset="0"/>
                <a:cs typeface="Dosis" charset="0"/>
              </a:rPr>
              <a:t>–</a:t>
            </a:r>
            <a:r>
              <a:rPr lang="es-ES_tradnl" sz="2400" b="1" dirty="0" smtClean="0">
                <a:solidFill>
                  <a:srgbClr val="F53160"/>
                </a:solidFill>
                <a:latin typeface="Dosis" charset="0"/>
                <a:ea typeface="Dosis" charset="0"/>
                <a:cs typeface="Dosis" charset="0"/>
              </a:rPr>
              <a:t> </a:t>
            </a:r>
            <a:r>
              <a:rPr lang="es-ES_tradnl" sz="2400" dirty="0" smtClean="0">
                <a:solidFill>
                  <a:schemeClr val="tx1"/>
                </a:solidFill>
                <a:latin typeface="Dosis" charset="0"/>
                <a:ea typeface="Dosis" charset="0"/>
                <a:cs typeface="Dosis" charset="0"/>
              </a:rPr>
              <a:t>Las deltas de la capa oculta se haya procesando los deltas obtenidos en la capa posterior.</a:t>
            </a:r>
            <a:endParaRPr lang="es-ES_tradnl" sz="2400" dirty="0">
              <a:solidFill>
                <a:schemeClr val="tx1"/>
              </a:solidFill>
              <a:latin typeface="Dosis" charset="0"/>
              <a:ea typeface="Dosis" charset="0"/>
              <a:cs typeface="Dosis" charset="0"/>
            </a:endParaRPr>
          </a:p>
        </p:txBody>
      </p:sp>
      <p:sp>
        <p:nvSpPr>
          <p:cNvPr id="7" name="Rectángulo 6"/>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7826" name="Picture 2" descr="https://paper-attachments.dropbox.com/s_D13D550155CF5631681A1559B1AB7E27E33245B0659FE4A4DAAC44F02D109C16_1555824300714_DataScience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7247" y="2625854"/>
            <a:ext cx="5576047" cy="360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31992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BACKWARD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DELTAS </a:t>
            </a:r>
            <a:r>
              <a:rPr lang="mr-IN" sz="4000" b="1" dirty="0" smtClean="0">
                <a:ln w="6350">
                  <a:solidFill>
                    <a:schemeClr val="tx1"/>
                  </a:solidFill>
                </a:ln>
                <a:solidFill>
                  <a:srgbClr val="4C6AA3"/>
                </a:solidFill>
                <a:latin typeface="Dosis" charset="0"/>
                <a:ea typeface="Dosis" charset="0"/>
                <a:cs typeface="Dosis" charset="0"/>
              </a:rPr>
              <a:t>–</a:t>
            </a:r>
            <a:r>
              <a:rPr lang="en-US" sz="4000" b="1" dirty="0" smtClean="0">
                <a:ln w="6350">
                  <a:solidFill>
                    <a:schemeClr val="tx1"/>
                  </a:solidFill>
                </a:ln>
                <a:solidFill>
                  <a:srgbClr val="4C6AA3"/>
                </a:solidFill>
                <a:latin typeface="Dosis" charset="0"/>
                <a:ea typeface="Dosis" charset="0"/>
                <a:cs typeface="Dosis" charset="0"/>
              </a:rPr>
              <a:t> CAPA OCULTA</a:t>
            </a:r>
            <a:endParaRPr lang="en-US" b="1" dirty="0">
              <a:ln w="6350">
                <a:solidFill>
                  <a:schemeClr val="tx1"/>
                </a:solidFill>
              </a:ln>
              <a:latin typeface="Dosis" charset="0"/>
              <a:ea typeface="Dosis" charset="0"/>
              <a:cs typeface="Dosis" charset="0"/>
            </a:endParaRPr>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605" y="2926580"/>
            <a:ext cx="5775385" cy="1986002"/>
          </a:xfrm>
          <a:prstGeom prst="rect">
            <a:avLst/>
          </a:prstGeom>
        </p:spPr>
      </p:pic>
      <p:pic>
        <p:nvPicPr>
          <p:cNvPr id="77826" name="Picture 2" descr="https://paper-attachments.dropbox.com/s_D13D550155CF5631681A1559B1AB7E27E33245B0659FE4A4DAAC44F02D109C16_1555824300714_DataScience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7487" y="1852587"/>
            <a:ext cx="5576047" cy="360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9413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l="6918" t="34694" r="61810" b="27333"/>
          <a:stretch/>
        </p:blipFill>
        <p:spPr>
          <a:xfrm>
            <a:off x="644787" y="2019381"/>
            <a:ext cx="4028813" cy="3057507"/>
          </a:xfrm>
          <a:prstGeom prst="rect">
            <a:avLst/>
          </a:prstGeom>
        </p:spPr>
      </p:pic>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sp>
        <p:nvSpPr>
          <p:cNvPr id="3" name="CuadroTexto 2"/>
          <p:cNvSpPr txBox="1"/>
          <p:nvPr/>
        </p:nvSpPr>
        <p:spPr>
          <a:xfrm>
            <a:off x="5515716" y="2812739"/>
            <a:ext cx="723275" cy="1200329"/>
          </a:xfrm>
          <a:prstGeom prst="rect">
            <a:avLst/>
          </a:prstGeom>
          <a:noFill/>
        </p:spPr>
        <p:txBody>
          <a:bodyPr wrap="none" rtlCol="0">
            <a:spAutoFit/>
          </a:bodyPr>
          <a:lstStyle/>
          <a:p>
            <a:r>
              <a:rPr lang="es-ES_tradnl" sz="7200" dirty="0"/>
              <a:t>=</a:t>
            </a:r>
          </a:p>
        </p:txBody>
      </p:sp>
      <p:sp>
        <p:nvSpPr>
          <p:cNvPr id="13" name="CuadroTexto 12"/>
          <p:cNvSpPr txBox="1"/>
          <p:nvPr/>
        </p:nvSpPr>
        <p:spPr>
          <a:xfrm>
            <a:off x="6348423" y="3137597"/>
            <a:ext cx="4700326" cy="584775"/>
          </a:xfrm>
          <a:prstGeom prst="rect">
            <a:avLst/>
          </a:prstGeom>
          <a:noFill/>
        </p:spPr>
        <p:txBody>
          <a:bodyPr wrap="none" rtlCol="0">
            <a:spAutoFit/>
          </a:bodyPr>
          <a:lstStyle/>
          <a:p>
            <a:r>
              <a:rPr lang="es-ES_tradnl" sz="3200" dirty="0">
                <a:solidFill>
                  <a:schemeClr val="accent5"/>
                </a:solidFill>
              </a:rPr>
              <a:t>x</a:t>
            </a:r>
            <a:r>
              <a:rPr lang="es-ES_tradnl" sz="3200" dirty="0" smtClean="0">
                <a:solidFill>
                  <a:schemeClr val="accent5"/>
                </a:solidFill>
              </a:rPr>
              <a:t>1</a:t>
            </a:r>
            <a:r>
              <a:rPr lang="es-ES_tradnl" sz="3200" dirty="0" smtClean="0"/>
              <a:t>*w1 + </a:t>
            </a:r>
            <a:r>
              <a:rPr lang="es-ES_tradnl" sz="3200" dirty="0" smtClean="0">
                <a:solidFill>
                  <a:schemeClr val="accent5"/>
                </a:solidFill>
              </a:rPr>
              <a:t>x2</a:t>
            </a:r>
            <a:r>
              <a:rPr lang="es-ES_tradnl" sz="3200" dirty="0" smtClean="0"/>
              <a:t>*w2 + </a:t>
            </a:r>
            <a:r>
              <a:rPr lang="es-ES_tradnl" sz="3200" dirty="0" err="1" smtClean="0">
                <a:solidFill>
                  <a:schemeClr val="accent5"/>
                </a:solidFill>
              </a:rPr>
              <a:t>xm</a:t>
            </a:r>
            <a:r>
              <a:rPr lang="es-ES_tradnl" sz="3200" dirty="0" smtClean="0"/>
              <a:t>*</a:t>
            </a:r>
            <a:r>
              <a:rPr lang="es-ES_tradnl" sz="3200" dirty="0" err="1" smtClean="0"/>
              <a:t>wm</a:t>
            </a:r>
            <a:endParaRPr lang="es-ES_tradnl" sz="3200" dirty="0"/>
          </a:p>
        </p:txBody>
      </p:sp>
      <p:sp>
        <p:nvSpPr>
          <p:cNvPr id="14" name="CuadroTexto 13"/>
          <p:cNvSpPr txBox="1"/>
          <p:nvPr/>
        </p:nvSpPr>
        <p:spPr>
          <a:xfrm>
            <a:off x="5515716" y="4184337"/>
            <a:ext cx="723275" cy="1200329"/>
          </a:xfrm>
          <a:prstGeom prst="rect">
            <a:avLst/>
          </a:prstGeom>
          <a:noFill/>
        </p:spPr>
        <p:txBody>
          <a:bodyPr wrap="none" rtlCol="0">
            <a:spAutoFit/>
          </a:bodyPr>
          <a:lstStyle/>
          <a:p>
            <a:r>
              <a:rPr lang="es-ES_tradnl" sz="7200" dirty="0"/>
              <a:t>=</a:t>
            </a:r>
          </a:p>
        </p:txBody>
      </p:sp>
      <p:sp>
        <p:nvSpPr>
          <p:cNvPr id="15" name="CuadroTexto 14"/>
          <p:cNvSpPr txBox="1"/>
          <p:nvPr/>
        </p:nvSpPr>
        <p:spPr>
          <a:xfrm>
            <a:off x="6348423" y="4492113"/>
            <a:ext cx="1531188" cy="584775"/>
          </a:xfrm>
          <a:prstGeom prst="rect">
            <a:avLst/>
          </a:prstGeom>
          <a:noFill/>
        </p:spPr>
        <p:txBody>
          <a:bodyPr wrap="none" rtlCol="0">
            <a:spAutoFit/>
          </a:bodyPr>
          <a:lstStyle/>
          <a:p>
            <a:r>
              <a:rPr lang="es-ES_tradnl" sz="3200" dirty="0" smtClean="0">
                <a:solidFill>
                  <a:schemeClr val="accent5"/>
                </a:solidFill>
              </a:rPr>
              <a:t>Xi </a:t>
            </a:r>
            <a:r>
              <a:rPr lang="es-ES_tradnl" sz="3200" dirty="0" smtClean="0">
                <a:solidFill>
                  <a:schemeClr val="tx1"/>
                </a:solidFill>
              </a:rPr>
              <a:t>*</a:t>
            </a:r>
            <a:r>
              <a:rPr lang="es-ES_tradnl" sz="3200" dirty="0" smtClean="0">
                <a:solidFill>
                  <a:schemeClr val="accent5"/>
                </a:solidFill>
              </a:rPr>
              <a:t> </a:t>
            </a:r>
            <a:r>
              <a:rPr lang="es-ES_tradnl" sz="3200" dirty="0" err="1" smtClean="0">
                <a:solidFill>
                  <a:schemeClr val="accent5"/>
                </a:solidFill>
              </a:rPr>
              <a:t>Wi</a:t>
            </a:r>
            <a:r>
              <a:rPr lang="es-ES_tradnl" sz="3200" dirty="0" smtClean="0">
                <a:solidFill>
                  <a:schemeClr val="accent5"/>
                </a:solidFill>
              </a:rPr>
              <a:t> </a:t>
            </a:r>
            <a:endParaRPr lang="es-ES_tradnl" sz="3200" dirty="0"/>
          </a:p>
        </p:txBody>
      </p:sp>
    </p:spTree>
    <p:extLst>
      <p:ext uri="{BB962C8B-B14F-4D97-AF65-F5344CB8AC3E}">
        <p14:creationId xmlns:p14="http://schemas.microsoft.com/office/powerpoint/2010/main" val="15325870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7" name="Rectángulo 6"/>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5" name="Agrupar 4"/>
          <p:cNvGrpSpPr/>
          <p:nvPr/>
        </p:nvGrpSpPr>
        <p:grpSpPr>
          <a:xfrm>
            <a:off x="367098" y="2260296"/>
            <a:ext cx="5910885" cy="3377046"/>
            <a:chOff x="2219981" y="1748942"/>
            <a:chExt cx="8289630" cy="4780157"/>
          </a:xfrm>
        </p:grpSpPr>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9981" y="1748942"/>
              <a:ext cx="5617650" cy="4780157"/>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9209250" y="3010674"/>
              <a:ext cx="1300361" cy="637511"/>
            </a:xfrm>
            <a:prstGeom prst="rect">
              <a:avLst/>
            </a:prstGeom>
            <a:noFill/>
          </p:spPr>
          <p:txBody>
            <a:bodyPr wrap="none" rtlCol="0">
              <a:spAutoFit/>
            </a:bodyPr>
            <a:lstStyle/>
            <a:p>
              <a:r>
                <a:rPr lang="es-ES_tradnl" sz="2000" b="1" dirty="0" smtClean="0">
                  <a:solidFill>
                    <a:srgbClr val="F53160"/>
                  </a:solidFill>
                </a:rPr>
                <a:t>Error</a:t>
              </a:r>
              <a:endParaRPr lang="es-ES_tradnl" sz="2000" b="1" dirty="0">
                <a:solidFill>
                  <a:srgbClr val="F53160"/>
                </a:solidFill>
              </a:endParaRPr>
            </a:p>
          </p:txBody>
        </p:sp>
        <p:sp>
          <p:nvSpPr>
            <p:cNvPr id="4" name="Elipse 3"/>
            <p:cNvSpPr/>
            <p:nvPr/>
          </p:nvSpPr>
          <p:spPr>
            <a:xfrm>
              <a:off x="8412438" y="2949831"/>
              <a:ext cx="659757" cy="668059"/>
            </a:xfrm>
            <a:prstGeom prst="ellipse">
              <a:avLst/>
            </a:prstGeom>
            <a:solidFill>
              <a:srgbClr val="F35A70"/>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6" name="Conector recto de flecha 5"/>
            <p:cNvCxnSpPr>
              <a:endCxn id="4" idx="1"/>
            </p:cNvCxnSpPr>
            <p:nvPr/>
          </p:nvCxnSpPr>
          <p:spPr>
            <a:xfrm>
              <a:off x="7521186" y="2452117"/>
              <a:ext cx="987871" cy="595549"/>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a:endCxn id="4" idx="3"/>
            </p:cNvCxnSpPr>
            <p:nvPr/>
          </p:nvCxnSpPr>
          <p:spPr>
            <a:xfrm flipV="1">
              <a:off x="7521186" y="3520055"/>
              <a:ext cx="987871" cy="672728"/>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Imagen 1"/>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6">
                      <a14:imgEffect>
                        <a14:artisticPhotocopy/>
                      </a14:imgEffect>
                    </a14:imgLayer>
                  </a14:imgProps>
                </a:ext>
                <a:ext uri="{28A0092B-C50C-407E-A947-70E740481C1C}">
                  <a14:useLocalDpi xmlns:a14="http://schemas.microsoft.com/office/drawing/2010/main" val="0"/>
                </a:ext>
              </a:extLst>
            </a:blip>
            <a:stretch>
              <a:fillRect/>
            </a:stretch>
          </p:blipFill>
          <p:spPr>
            <a:xfrm rot="641209" flipH="1">
              <a:off x="7710156" y="2178288"/>
              <a:ext cx="818088" cy="534444"/>
            </a:xfrm>
            <a:prstGeom prst="rect">
              <a:avLst/>
            </a:prstGeom>
          </p:spPr>
        </p:pic>
        <p:pic>
          <p:nvPicPr>
            <p:cNvPr id="16" name="Imagen 15"/>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20987599" flipH="1" flipV="1">
              <a:off x="7764299" y="3866625"/>
              <a:ext cx="818088" cy="617111"/>
            </a:xfrm>
            <a:prstGeom prst="rect">
              <a:avLst/>
            </a:prstGeom>
          </p:spPr>
        </p:pic>
      </p:grpSp>
      <p:sp>
        <p:nvSpPr>
          <p:cNvPr id="35"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GENERALIZANDO</a:t>
            </a:r>
            <a:endParaRPr lang="en-US" b="1" dirty="0">
              <a:ln w="6350">
                <a:solidFill>
                  <a:schemeClr val="tx1"/>
                </a:solidFill>
              </a:ln>
              <a:latin typeface="Dosis" charset="0"/>
              <a:ea typeface="Dosis" charset="0"/>
              <a:cs typeface="Dosis" charset="0"/>
            </a:endParaRPr>
          </a:p>
        </p:txBody>
      </p:sp>
      <p:pic>
        <p:nvPicPr>
          <p:cNvPr id="13" name="Imagen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93085" y="2446592"/>
            <a:ext cx="4994040" cy="738448"/>
          </a:xfrm>
          <a:prstGeom prst="rect">
            <a:avLst/>
          </a:prstGeom>
        </p:spPr>
      </p:pic>
      <p:pic>
        <p:nvPicPr>
          <p:cNvPr id="14" name="Imagen 13"/>
          <p:cNvPicPr>
            <a:picLocks noChangeAspect="1"/>
          </p:cNvPicPr>
          <p:nvPr/>
        </p:nvPicPr>
        <p:blipFill rotWithShape="1">
          <a:blip r:embed="rId9">
            <a:extLst>
              <a:ext uri="{28A0092B-C50C-407E-A947-70E740481C1C}">
                <a14:useLocalDpi xmlns:a14="http://schemas.microsoft.com/office/drawing/2010/main" val="0"/>
              </a:ext>
            </a:extLst>
          </a:blip>
          <a:srcRect l="24316" t="52407" r="67213" b="27974"/>
          <a:stretch/>
        </p:blipFill>
        <p:spPr>
          <a:xfrm>
            <a:off x="7908912" y="3387453"/>
            <a:ext cx="650898" cy="740021"/>
          </a:xfrm>
          <a:prstGeom prst="rect">
            <a:avLst/>
          </a:prstGeom>
        </p:spPr>
      </p:pic>
      <p:pic>
        <p:nvPicPr>
          <p:cNvPr id="15" name="Imagen 14"/>
          <p:cNvPicPr>
            <a:picLocks noChangeAspect="1"/>
          </p:cNvPicPr>
          <p:nvPr/>
        </p:nvPicPr>
        <p:blipFill rotWithShape="1">
          <a:blip r:embed="rId10">
            <a:extLst>
              <a:ext uri="{28A0092B-C50C-407E-A947-70E740481C1C}">
                <a14:useLocalDpi xmlns:a14="http://schemas.microsoft.com/office/drawing/2010/main" val="0"/>
              </a:ext>
            </a:extLst>
          </a:blip>
          <a:srcRect l="33647" t="38266" r="49581" b="40562"/>
          <a:stretch/>
        </p:blipFill>
        <p:spPr>
          <a:xfrm>
            <a:off x="8645400" y="3441570"/>
            <a:ext cx="1182159" cy="629205"/>
          </a:xfrm>
          <a:prstGeom prst="rect">
            <a:avLst/>
          </a:prstGeom>
        </p:spPr>
      </p:pic>
      <p:pic>
        <p:nvPicPr>
          <p:cNvPr id="17" name="Imagen 16"/>
          <p:cNvPicPr>
            <a:picLocks noChangeAspect="1"/>
          </p:cNvPicPr>
          <p:nvPr/>
        </p:nvPicPr>
        <p:blipFill rotWithShape="1">
          <a:blip r:embed="rId8">
            <a:extLst>
              <a:ext uri="{28A0092B-C50C-407E-A947-70E740481C1C}">
                <a14:useLocalDpi xmlns:a14="http://schemas.microsoft.com/office/drawing/2010/main" val="0"/>
              </a:ext>
            </a:extLst>
          </a:blip>
          <a:srcRect r="71599"/>
          <a:stretch/>
        </p:blipFill>
        <p:spPr>
          <a:xfrm>
            <a:off x="6293085" y="3411627"/>
            <a:ext cx="1418363" cy="738448"/>
          </a:xfrm>
          <a:prstGeom prst="rect">
            <a:avLst/>
          </a:prstGeom>
        </p:spPr>
      </p:pic>
      <p:pic>
        <p:nvPicPr>
          <p:cNvPr id="18" name="Imagen 17"/>
          <p:cNvPicPr>
            <a:picLocks noChangeAspect="1"/>
          </p:cNvPicPr>
          <p:nvPr/>
        </p:nvPicPr>
        <p:blipFill rotWithShape="1">
          <a:blip r:embed="rId11">
            <a:extLst>
              <a:ext uri="{28A0092B-C50C-407E-A947-70E740481C1C}">
                <a14:useLocalDpi xmlns:a14="http://schemas.microsoft.com/office/drawing/2010/main" val="0"/>
              </a:ext>
            </a:extLst>
          </a:blip>
          <a:srcRect r="52563" b="59985"/>
          <a:stretch/>
        </p:blipFill>
        <p:spPr>
          <a:xfrm>
            <a:off x="5646316" y="4848055"/>
            <a:ext cx="3730970" cy="789287"/>
          </a:xfrm>
          <a:prstGeom prst="rect">
            <a:avLst/>
          </a:prstGeom>
        </p:spPr>
      </p:pic>
      <p:grpSp>
        <p:nvGrpSpPr>
          <p:cNvPr id="9" name="Agrupar 8"/>
          <p:cNvGrpSpPr/>
          <p:nvPr/>
        </p:nvGrpSpPr>
        <p:grpSpPr>
          <a:xfrm>
            <a:off x="1970701" y="2518402"/>
            <a:ext cx="1991524" cy="473598"/>
            <a:chOff x="1970701" y="2518402"/>
            <a:chExt cx="1991524" cy="473598"/>
          </a:xfrm>
        </p:grpSpPr>
        <p:sp>
          <p:nvSpPr>
            <p:cNvPr id="8" name="Elipse 7"/>
            <p:cNvSpPr>
              <a:spLocks noChangeAspect="1"/>
            </p:cNvSpPr>
            <p:nvPr/>
          </p:nvSpPr>
          <p:spPr>
            <a:xfrm>
              <a:off x="1970701" y="2524000"/>
              <a:ext cx="468000" cy="468000"/>
            </a:xfrm>
            <a:prstGeom prst="ellipse">
              <a:avLst/>
            </a:prstGeom>
            <a:noFill/>
            <a:ln w="3810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Elipse 18"/>
            <p:cNvSpPr>
              <a:spLocks noChangeAspect="1"/>
            </p:cNvSpPr>
            <p:nvPr/>
          </p:nvSpPr>
          <p:spPr>
            <a:xfrm>
              <a:off x="3494225" y="2518402"/>
              <a:ext cx="468000" cy="468000"/>
            </a:xfrm>
            <a:prstGeom prst="ellipse">
              <a:avLst/>
            </a:prstGeom>
            <a:noFill/>
            <a:ln w="3810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66340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7" name="Rectángulo 6"/>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5" name="Agrupar 4"/>
          <p:cNvGrpSpPr/>
          <p:nvPr/>
        </p:nvGrpSpPr>
        <p:grpSpPr>
          <a:xfrm>
            <a:off x="3496057" y="1360201"/>
            <a:ext cx="5910885" cy="3377046"/>
            <a:chOff x="2219981" y="1748942"/>
            <a:chExt cx="8289630" cy="4780157"/>
          </a:xfrm>
        </p:grpSpPr>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9981" y="1748942"/>
              <a:ext cx="5617650" cy="4780157"/>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9209250" y="3010674"/>
              <a:ext cx="1300361" cy="637511"/>
            </a:xfrm>
            <a:prstGeom prst="rect">
              <a:avLst/>
            </a:prstGeom>
            <a:noFill/>
          </p:spPr>
          <p:txBody>
            <a:bodyPr wrap="none" rtlCol="0">
              <a:spAutoFit/>
            </a:bodyPr>
            <a:lstStyle/>
            <a:p>
              <a:r>
                <a:rPr lang="es-ES_tradnl" sz="2000" b="1" dirty="0" smtClean="0">
                  <a:solidFill>
                    <a:srgbClr val="F53160"/>
                  </a:solidFill>
                </a:rPr>
                <a:t>Error</a:t>
              </a:r>
              <a:endParaRPr lang="es-ES_tradnl" sz="2000" b="1" dirty="0">
                <a:solidFill>
                  <a:srgbClr val="F53160"/>
                </a:solidFill>
              </a:endParaRPr>
            </a:p>
          </p:txBody>
        </p:sp>
        <p:sp>
          <p:nvSpPr>
            <p:cNvPr id="4" name="Elipse 3"/>
            <p:cNvSpPr/>
            <p:nvPr/>
          </p:nvSpPr>
          <p:spPr>
            <a:xfrm>
              <a:off x="8412438" y="2949831"/>
              <a:ext cx="659757" cy="668059"/>
            </a:xfrm>
            <a:prstGeom prst="ellipse">
              <a:avLst/>
            </a:prstGeom>
            <a:solidFill>
              <a:srgbClr val="F35A70"/>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6" name="Conector recto de flecha 5"/>
            <p:cNvCxnSpPr>
              <a:endCxn id="4" idx="1"/>
            </p:cNvCxnSpPr>
            <p:nvPr/>
          </p:nvCxnSpPr>
          <p:spPr>
            <a:xfrm>
              <a:off x="7521186" y="2452117"/>
              <a:ext cx="987871" cy="595549"/>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a:endCxn id="4" idx="3"/>
            </p:cNvCxnSpPr>
            <p:nvPr/>
          </p:nvCxnSpPr>
          <p:spPr>
            <a:xfrm flipV="1">
              <a:off x="7521186" y="3520055"/>
              <a:ext cx="987871" cy="672728"/>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Imagen 1"/>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6">
                      <a14:imgEffect>
                        <a14:artisticPhotocopy/>
                      </a14:imgEffect>
                    </a14:imgLayer>
                  </a14:imgProps>
                </a:ext>
                <a:ext uri="{28A0092B-C50C-407E-A947-70E740481C1C}">
                  <a14:useLocalDpi xmlns:a14="http://schemas.microsoft.com/office/drawing/2010/main" val="0"/>
                </a:ext>
              </a:extLst>
            </a:blip>
            <a:stretch>
              <a:fillRect/>
            </a:stretch>
          </p:blipFill>
          <p:spPr>
            <a:xfrm rot="641209" flipH="1">
              <a:off x="7710156" y="2178288"/>
              <a:ext cx="818088" cy="534444"/>
            </a:xfrm>
            <a:prstGeom prst="rect">
              <a:avLst/>
            </a:prstGeom>
          </p:spPr>
        </p:pic>
        <p:pic>
          <p:nvPicPr>
            <p:cNvPr id="16" name="Imagen 15"/>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20987599" flipH="1" flipV="1">
              <a:off x="7764299" y="3866625"/>
              <a:ext cx="818088" cy="617111"/>
            </a:xfrm>
            <a:prstGeom prst="rect">
              <a:avLst/>
            </a:prstGeom>
          </p:spPr>
        </p:pic>
      </p:grpSp>
      <p:sp>
        <p:nvSpPr>
          <p:cNvPr id="35"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GENERALIZANDO</a:t>
            </a:r>
            <a:endParaRPr lang="en-US" b="1" dirty="0">
              <a:ln w="6350">
                <a:solidFill>
                  <a:schemeClr val="tx1"/>
                </a:solidFill>
              </a:ln>
              <a:latin typeface="Dosis" charset="0"/>
              <a:ea typeface="Dosis" charset="0"/>
              <a:cs typeface="Dosis" charset="0"/>
            </a:endParaRPr>
          </a:p>
        </p:txBody>
      </p:sp>
      <p:pic>
        <p:nvPicPr>
          <p:cNvPr id="21" name="Imagen 20"/>
          <p:cNvPicPr>
            <a:picLocks noChangeAspect="1"/>
          </p:cNvPicPr>
          <p:nvPr/>
        </p:nvPicPr>
        <p:blipFill rotWithShape="1">
          <a:blip r:embed="rId8">
            <a:extLst>
              <a:ext uri="{28A0092B-C50C-407E-A947-70E740481C1C}">
                <a14:useLocalDpi xmlns:a14="http://schemas.microsoft.com/office/drawing/2010/main" val="0"/>
              </a:ext>
            </a:extLst>
          </a:blip>
          <a:srcRect t="55037" r="4893"/>
          <a:stretch/>
        </p:blipFill>
        <p:spPr>
          <a:xfrm>
            <a:off x="3237389" y="4776946"/>
            <a:ext cx="5492782" cy="892967"/>
          </a:xfrm>
          <a:prstGeom prst="rect">
            <a:avLst/>
          </a:prstGeom>
        </p:spPr>
      </p:pic>
      <p:grpSp>
        <p:nvGrpSpPr>
          <p:cNvPr id="25" name="Agrupar 24"/>
          <p:cNvGrpSpPr/>
          <p:nvPr/>
        </p:nvGrpSpPr>
        <p:grpSpPr>
          <a:xfrm>
            <a:off x="5556503" y="1618307"/>
            <a:ext cx="1534684" cy="468000"/>
            <a:chOff x="2427541" y="2518402"/>
            <a:chExt cx="1534684" cy="468000"/>
          </a:xfrm>
        </p:grpSpPr>
        <p:sp>
          <p:nvSpPr>
            <p:cNvPr id="19" name="Elipse 18"/>
            <p:cNvSpPr>
              <a:spLocks noChangeAspect="1"/>
            </p:cNvSpPr>
            <p:nvPr/>
          </p:nvSpPr>
          <p:spPr>
            <a:xfrm>
              <a:off x="3494225" y="2518402"/>
              <a:ext cx="468000" cy="468000"/>
            </a:xfrm>
            <a:prstGeom prst="ellipse">
              <a:avLst/>
            </a:prstGeom>
            <a:noFill/>
            <a:ln w="3810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11" name="Conector recto 10"/>
            <p:cNvCxnSpPr>
              <a:endCxn id="19" idx="2"/>
            </p:cNvCxnSpPr>
            <p:nvPr/>
          </p:nvCxnSpPr>
          <p:spPr>
            <a:xfrm>
              <a:off x="2427541" y="2752402"/>
              <a:ext cx="1066684" cy="0"/>
            </a:xfrm>
            <a:prstGeom prst="line">
              <a:avLst/>
            </a:prstGeom>
            <a:ln w="57150">
              <a:solidFill>
                <a:srgbClr val="F53160"/>
              </a:solidFill>
            </a:ln>
          </p:spPr>
          <p:style>
            <a:lnRef idx="1">
              <a:schemeClr val="accent1"/>
            </a:lnRef>
            <a:fillRef idx="0">
              <a:schemeClr val="accent1"/>
            </a:fillRef>
            <a:effectRef idx="0">
              <a:schemeClr val="accent1"/>
            </a:effectRef>
            <a:fontRef idx="minor">
              <a:schemeClr val="tx1"/>
            </a:fontRef>
          </p:style>
        </p:cxnSp>
      </p:grpSp>
      <p:grpSp>
        <p:nvGrpSpPr>
          <p:cNvPr id="26" name="Agrupar 25"/>
          <p:cNvGrpSpPr/>
          <p:nvPr/>
        </p:nvGrpSpPr>
        <p:grpSpPr>
          <a:xfrm>
            <a:off x="5556503" y="1852307"/>
            <a:ext cx="1543694" cy="1468398"/>
            <a:chOff x="2427541" y="2752402"/>
            <a:chExt cx="1543694" cy="1468398"/>
          </a:xfrm>
        </p:grpSpPr>
        <p:sp>
          <p:nvSpPr>
            <p:cNvPr id="8" name="Elipse 7"/>
            <p:cNvSpPr>
              <a:spLocks noChangeAspect="1"/>
            </p:cNvSpPr>
            <p:nvPr/>
          </p:nvSpPr>
          <p:spPr>
            <a:xfrm>
              <a:off x="3503235" y="3752800"/>
              <a:ext cx="468000" cy="46800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4" name="Conector recto 23"/>
            <p:cNvCxnSpPr>
              <a:endCxn id="8" idx="2"/>
            </p:cNvCxnSpPr>
            <p:nvPr/>
          </p:nvCxnSpPr>
          <p:spPr>
            <a:xfrm>
              <a:off x="2427541" y="2752402"/>
              <a:ext cx="1075694" cy="1234398"/>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23" name="CuadroTexto 22"/>
          <p:cNvSpPr txBox="1"/>
          <p:nvPr/>
        </p:nvSpPr>
        <p:spPr>
          <a:xfrm>
            <a:off x="4147287" y="5879526"/>
            <a:ext cx="3074881" cy="400110"/>
          </a:xfrm>
          <a:prstGeom prst="rect">
            <a:avLst/>
          </a:prstGeom>
          <a:noFill/>
        </p:spPr>
        <p:txBody>
          <a:bodyPr wrap="none" rtlCol="0">
            <a:spAutoFit/>
          </a:bodyPr>
          <a:lstStyle/>
          <a:p>
            <a:r>
              <a:rPr lang="es-ES_tradnl" sz="2000" dirty="0" smtClean="0"/>
              <a:t>( </a:t>
            </a:r>
            <a:r>
              <a:rPr lang="es-ES_tradnl" sz="2000" b="1" dirty="0" smtClean="0">
                <a:solidFill>
                  <a:srgbClr val="F53160"/>
                </a:solidFill>
              </a:rPr>
              <a:t>do1 * w5   </a:t>
            </a:r>
            <a:r>
              <a:rPr lang="es-ES_tradnl" sz="2000" dirty="0" smtClean="0"/>
              <a:t>+  </a:t>
            </a:r>
            <a:r>
              <a:rPr lang="es-ES_tradnl" sz="2000" b="1" dirty="0" smtClean="0">
                <a:solidFill>
                  <a:schemeClr val="accent6"/>
                </a:solidFill>
              </a:rPr>
              <a:t>do2 * w7 </a:t>
            </a:r>
            <a:r>
              <a:rPr lang="es-ES_tradnl" sz="2000" dirty="0" smtClean="0"/>
              <a:t>)</a:t>
            </a:r>
            <a:endParaRPr lang="es-ES_tradnl" sz="2000" dirty="0"/>
          </a:p>
        </p:txBody>
      </p:sp>
      <p:pic>
        <p:nvPicPr>
          <p:cNvPr id="28" name="Imagen 27"/>
          <p:cNvPicPr>
            <a:picLocks noChangeAspect="1"/>
          </p:cNvPicPr>
          <p:nvPr/>
        </p:nvPicPr>
        <p:blipFill rotWithShape="1">
          <a:blip r:embed="rId8">
            <a:extLst>
              <a:ext uri="{28A0092B-C50C-407E-A947-70E740481C1C}">
                <a14:useLocalDpi xmlns:a14="http://schemas.microsoft.com/office/drawing/2010/main" val="0"/>
              </a:ext>
            </a:extLst>
          </a:blip>
          <a:srcRect l="1" t="55038" r="84700" b="9790"/>
          <a:stretch/>
        </p:blipFill>
        <p:spPr>
          <a:xfrm>
            <a:off x="3237389" y="5705217"/>
            <a:ext cx="883574" cy="698523"/>
          </a:xfrm>
          <a:prstGeom prst="rect">
            <a:avLst/>
          </a:prstGeom>
        </p:spPr>
      </p:pic>
      <p:sp>
        <p:nvSpPr>
          <p:cNvPr id="31" name="Elipse 30"/>
          <p:cNvSpPr>
            <a:spLocks noChangeAspect="1"/>
          </p:cNvSpPr>
          <p:nvPr/>
        </p:nvSpPr>
        <p:spPr>
          <a:xfrm>
            <a:off x="5106319" y="1613482"/>
            <a:ext cx="468000" cy="468000"/>
          </a:xfrm>
          <a:prstGeom prst="ellipse">
            <a:avLst/>
          </a:prstGeom>
          <a:noFill/>
          <a:ln w="38100">
            <a:solidFill>
              <a:srgbClr val="348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rgbClr val="00B0F0"/>
              </a:solidFill>
            </a:endParaRPr>
          </a:p>
        </p:txBody>
      </p:sp>
      <p:pic>
        <p:nvPicPr>
          <p:cNvPr id="32" name="Imagen 31"/>
          <p:cNvPicPr>
            <a:picLocks noChangeAspect="1"/>
          </p:cNvPicPr>
          <p:nvPr/>
        </p:nvPicPr>
        <p:blipFill rotWithShape="1">
          <a:blip r:embed="rId8">
            <a:extLst>
              <a:ext uri="{28A0092B-C50C-407E-A947-70E740481C1C}">
                <a14:useLocalDpi xmlns:a14="http://schemas.microsoft.com/office/drawing/2010/main" val="0"/>
              </a:ext>
            </a:extLst>
          </a:blip>
          <a:srcRect l="46940" t="55037" r="4893"/>
          <a:stretch/>
        </p:blipFill>
        <p:spPr>
          <a:xfrm>
            <a:off x="7168672" y="5749311"/>
            <a:ext cx="2553758" cy="819761"/>
          </a:xfrm>
          <a:prstGeom prst="rect">
            <a:avLst/>
          </a:prstGeom>
        </p:spPr>
      </p:pic>
    </p:spTree>
    <p:extLst>
      <p:ext uri="{BB962C8B-B14F-4D97-AF65-F5344CB8AC3E}">
        <p14:creationId xmlns:p14="http://schemas.microsoft.com/office/powerpoint/2010/main" val="1209199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ARQUITECTURA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72335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670959" y="1489609"/>
            <a:ext cx="10853056" cy="1569660"/>
          </a:xfrm>
          <a:prstGeom prst="rect">
            <a:avLst/>
          </a:prstGeom>
        </p:spPr>
        <p:txBody>
          <a:bodyPr wrap="square">
            <a:spAutoFit/>
          </a:bodyPr>
          <a:lstStyle/>
          <a:p>
            <a:pPr algn="just"/>
            <a:r>
              <a:rPr lang="es-ES_tradnl" sz="2400" dirty="0">
                <a:solidFill>
                  <a:srgbClr val="F53160"/>
                </a:solidFill>
                <a:latin typeface="Dosis" charset="0"/>
                <a:ea typeface="Dosis" charset="0"/>
                <a:cs typeface="Dosis" charset="0"/>
              </a:rPr>
              <a:t>¿Cómo decidimos qué arquitectura utilizar cuando nos enfrentamos a un problema?, </a:t>
            </a:r>
            <a:r>
              <a:rPr lang="es-ES_tradnl" sz="2400" dirty="0">
                <a:solidFill>
                  <a:schemeClr val="tx1"/>
                </a:solidFill>
                <a:latin typeface="Dosis" charset="0"/>
                <a:ea typeface="Dosis" charset="0"/>
                <a:cs typeface="Dosis" charset="0"/>
              </a:rPr>
              <a:t>Primero, note que a medida que aumentamos el tamaño y el número de capas en una Red Neuronal, la capacidad de la red aumenta. Es decir, el espacio de funciones representables crece ya que las neuronas pueden colaborar para expresar muchas funciones </a:t>
            </a:r>
            <a:r>
              <a:rPr lang="es-ES_tradnl" sz="2400" dirty="0" smtClean="0">
                <a:solidFill>
                  <a:schemeClr val="tx1"/>
                </a:solidFill>
                <a:latin typeface="Dosis" charset="0"/>
                <a:ea typeface="Dosis" charset="0"/>
                <a:cs typeface="Dosis" charset="0"/>
              </a:rPr>
              <a:t>complejas.</a:t>
            </a:r>
            <a:endParaRPr lang="es-ES_tradnl" sz="2400" dirty="0">
              <a:solidFill>
                <a:schemeClr val="tx1"/>
              </a:solidFill>
              <a:latin typeface="Dosis" charset="0"/>
              <a:ea typeface="Dosis" charset="0"/>
              <a:cs typeface="Dosis" charset="0"/>
            </a:endParaRPr>
          </a:p>
        </p:txBody>
      </p:sp>
      <p:pic>
        <p:nvPicPr>
          <p:cNvPr id="47108" name="Picture 4" descr="magen relacionad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7257" y="3204740"/>
            <a:ext cx="7396843" cy="339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3650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ARQUITECTURA</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47106" name="Picture 2" descr="http://cs231n.github.io/assets/nn1/layer_sizes.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9620" y="3059965"/>
            <a:ext cx="9372845" cy="3327315"/>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670959" y="1652899"/>
            <a:ext cx="10853056" cy="1200329"/>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Por ejemplo, </a:t>
            </a:r>
            <a:r>
              <a:rPr lang="es-ES_tradnl" sz="2400" smtClean="0">
                <a:solidFill>
                  <a:schemeClr val="tx1"/>
                </a:solidFill>
                <a:latin typeface="Dosis" charset="0"/>
                <a:ea typeface="Dosis" charset="0"/>
                <a:cs typeface="Dosis" charset="0"/>
              </a:rPr>
              <a:t>si tenemos un </a:t>
            </a:r>
            <a:r>
              <a:rPr lang="es-ES_tradnl" sz="2400" dirty="0">
                <a:solidFill>
                  <a:schemeClr val="tx1"/>
                </a:solidFill>
                <a:latin typeface="Dosis" charset="0"/>
                <a:ea typeface="Dosis" charset="0"/>
                <a:cs typeface="Dosis" charset="0"/>
              </a:rPr>
              <a:t>problema de clasificación binaria en dos dimensiones. Podríamos entrenar tres redes neuronales separadas, cada una con una capa oculta de algún tamaño y obtener los siguientes clasificadores </a:t>
            </a:r>
          </a:p>
        </p:txBody>
      </p:sp>
    </p:spTree>
    <p:extLst>
      <p:ext uri="{BB962C8B-B14F-4D97-AF65-F5344CB8AC3E}">
        <p14:creationId xmlns:p14="http://schemas.microsoft.com/office/powerpoint/2010/main" val="18920999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LEARNING RATE</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670959" y="1652899"/>
            <a:ext cx="10853056" cy="830997"/>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Mas allá de la arquitectura de una red </a:t>
            </a:r>
            <a:r>
              <a:rPr lang="es-ES_tradnl" sz="2400" dirty="0" smtClean="0">
                <a:solidFill>
                  <a:schemeClr val="tx1"/>
                </a:solidFill>
                <a:latin typeface="Dosis" charset="0"/>
                <a:ea typeface="Dosis" charset="0"/>
                <a:cs typeface="Dosis" charset="0"/>
              </a:rPr>
              <a:t>también </a:t>
            </a:r>
            <a:r>
              <a:rPr lang="es-ES_tradnl" sz="2400" dirty="0">
                <a:solidFill>
                  <a:schemeClr val="tx1"/>
                </a:solidFill>
                <a:latin typeface="Dosis" charset="0"/>
                <a:ea typeface="Dosis" charset="0"/>
                <a:cs typeface="Dosis" charset="0"/>
              </a:rPr>
              <a:t>existen parámetros que ayudan regularizar el comportamiento de una red neuronal. </a:t>
            </a:r>
          </a:p>
        </p:txBody>
      </p:sp>
      <p:pic>
        <p:nvPicPr>
          <p:cNvPr id="49154" name="Picture 2" descr="http://cs231n.github.io/assets/nn1/reg_strengths.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0839" y="2964880"/>
            <a:ext cx="9413296" cy="3443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3944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53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Google Shape;146;p21"/>
          <p:cNvSpPr txBox="1"/>
          <p:nvPr/>
        </p:nvSpPr>
        <p:spPr>
          <a:xfrm>
            <a:off x="591749" y="1946048"/>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OVERFITTING </a:t>
            </a:r>
          </a:p>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Y</a:t>
            </a:r>
          </a:p>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UNDERFITTING</a:t>
            </a:r>
            <a:endParaRPr lang="en-US" sz="2800" b="1" dirty="0">
              <a:ln w="6350">
                <a:noFill/>
              </a:ln>
              <a:solidFill>
                <a:schemeClr val="bg1"/>
              </a:solidFill>
              <a:latin typeface="Dosis SemiBold" charset="0"/>
              <a:ea typeface="Dosis SemiBold" charset="0"/>
              <a:cs typeface="Dosis SemiBold" charset="0"/>
            </a:endParaRPr>
          </a:p>
        </p:txBody>
      </p:sp>
    </p:spTree>
    <p:extLst>
      <p:ext uri="{BB962C8B-B14F-4D97-AF65-F5344CB8AC3E}">
        <p14:creationId xmlns:p14="http://schemas.microsoft.com/office/powerpoint/2010/main" val="3261817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err="1" smtClean="0">
                <a:ln w="6350">
                  <a:solidFill>
                    <a:schemeClr val="tx1"/>
                  </a:solidFill>
                </a:ln>
                <a:solidFill>
                  <a:srgbClr val="4C6AA3"/>
                </a:solidFill>
                <a:latin typeface="Dosis" charset="0"/>
                <a:ea typeface="Dosis" charset="0"/>
                <a:cs typeface="Dosis" charset="0"/>
              </a:rPr>
              <a:t>Problema</a:t>
            </a:r>
            <a:r>
              <a:rPr lang="en-US" sz="4000" b="1" dirty="0" smtClean="0">
                <a:ln w="6350">
                  <a:solidFill>
                    <a:schemeClr val="tx1"/>
                  </a:solidFill>
                </a:ln>
                <a:solidFill>
                  <a:srgbClr val="4C6AA3"/>
                </a:solidFill>
                <a:latin typeface="Dosis" charset="0"/>
                <a:ea typeface="Dosis" charset="0"/>
                <a:cs typeface="Dosis" charset="0"/>
              </a:rPr>
              <a:t> del Overfitting</a:t>
            </a:r>
            <a:endParaRPr lang="en-US" b="1" dirty="0">
              <a:ln w="6350">
                <a:solidFill>
                  <a:schemeClr val="tx1"/>
                </a:solidFill>
              </a:ln>
              <a:latin typeface="Dosis" charset="0"/>
              <a:ea typeface="Dosis" charset="0"/>
              <a:cs typeface="Dosis" charset="0"/>
            </a:endParaRPr>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197" y="1591174"/>
            <a:ext cx="10306437" cy="3709617"/>
          </a:xfrm>
          <a:prstGeom prst="rect">
            <a:avLst/>
          </a:prstGeom>
        </p:spPr>
      </p:pic>
    </p:spTree>
    <p:extLst>
      <p:ext uri="{BB962C8B-B14F-4D97-AF65-F5344CB8AC3E}">
        <p14:creationId xmlns:p14="http://schemas.microsoft.com/office/powerpoint/2010/main" val="1083636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err="1" smtClean="0">
                <a:ln w="6350">
                  <a:solidFill>
                    <a:schemeClr val="tx1"/>
                  </a:solidFill>
                </a:ln>
                <a:solidFill>
                  <a:srgbClr val="4C6AA3"/>
                </a:solidFill>
                <a:latin typeface="Dosis" charset="0"/>
                <a:ea typeface="Dosis" charset="0"/>
                <a:cs typeface="Dosis" charset="0"/>
              </a:rPr>
              <a:t>Regularizacion</a:t>
            </a:r>
            <a:r>
              <a:rPr lang="en-US" sz="4000" b="1" dirty="0" smtClean="0">
                <a:ln w="6350">
                  <a:solidFill>
                    <a:schemeClr val="tx1"/>
                  </a:solidFill>
                </a:ln>
                <a:solidFill>
                  <a:srgbClr val="4C6AA3"/>
                </a:solidFill>
                <a:latin typeface="Dosis" charset="0"/>
                <a:ea typeface="Dosis" charset="0"/>
                <a:cs typeface="Dosis" charset="0"/>
              </a:rPr>
              <a:t> - Dropouts</a:t>
            </a:r>
            <a:endParaRPr lang="en-US" b="1" dirty="0">
              <a:ln w="6350">
                <a:solidFill>
                  <a:schemeClr val="tx1"/>
                </a:solidFill>
              </a:ln>
              <a:latin typeface="Dosis" charset="0"/>
              <a:ea typeface="Dosis" charset="0"/>
              <a:cs typeface="Dosis" charset="0"/>
            </a:endParaRPr>
          </a:p>
        </p:txBody>
      </p:sp>
      <p:pic>
        <p:nvPicPr>
          <p:cNvPr id="4" name="Imagen 3"/>
          <p:cNvPicPr>
            <a:picLocks noChangeAspect="1"/>
          </p:cNvPicPr>
          <p:nvPr/>
        </p:nvPicPr>
        <p:blipFill rotWithShape="1">
          <a:blip r:embed="rId4">
            <a:extLst>
              <a:ext uri="{28A0092B-C50C-407E-A947-70E740481C1C}">
                <a14:useLocalDpi xmlns:a14="http://schemas.microsoft.com/office/drawing/2010/main" val="0"/>
              </a:ext>
            </a:extLst>
          </a:blip>
          <a:srcRect l="1614"/>
          <a:stretch/>
        </p:blipFill>
        <p:spPr>
          <a:xfrm>
            <a:off x="407257" y="1792942"/>
            <a:ext cx="11351759" cy="3656824"/>
          </a:xfrm>
          <a:prstGeom prst="rect">
            <a:avLst/>
          </a:prstGeom>
        </p:spPr>
      </p:pic>
    </p:spTree>
    <p:extLst>
      <p:ext uri="{BB962C8B-B14F-4D97-AF65-F5344CB8AC3E}">
        <p14:creationId xmlns:p14="http://schemas.microsoft.com/office/powerpoint/2010/main" val="12462363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err="1" smtClean="0">
                <a:ln w="6350">
                  <a:solidFill>
                    <a:schemeClr val="tx1"/>
                  </a:solidFill>
                </a:ln>
                <a:solidFill>
                  <a:srgbClr val="4C6AA3"/>
                </a:solidFill>
                <a:latin typeface="Dosis" charset="0"/>
                <a:ea typeface="Dosis" charset="0"/>
                <a:cs typeface="Dosis" charset="0"/>
              </a:rPr>
              <a:t>Regularizacion</a:t>
            </a:r>
            <a:r>
              <a:rPr lang="en-US" sz="4000" b="1" dirty="0" smtClean="0">
                <a:ln w="6350">
                  <a:solidFill>
                    <a:schemeClr val="tx1"/>
                  </a:solidFill>
                </a:ln>
                <a:solidFill>
                  <a:srgbClr val="4C6AA3"/>
                </a:solidFill>
                <a:latin typeface="Dosis" charset="0"/>
                <a:ea typeface="Dosis" charset="0"/>
                <a:cs typeface="Dosis" charset="0"/>
              </a:rPr>
              <a:t> - Dropouts</a:t>
            </a:r>
            <a:endParaRPr lang="en-US" b="1" dirty="0">
              <a:ln w="6350">
                <a:solidFill>
                  <a:schemeClr val="tx1"/>
                </a:solidFill>
              </a:ln>
              <a:latin typeface="Dosis" charset="0"/>
              <a:ea typeface="Dosis" charset="0"/>
              <a:cs typeface="Dosis" charset="0"/>
            </a:endParaRPr>
          </a:p>
        </p:txBody>
      </p:sp>
      <p:pic>
        <p:nvPicPr>
          <p:cNvPr id="4" name="Imagen 3"/>
          <p:cNvPicPr>
            <a:picLocks noChangeAspect="1"/>
          </p:cNvPicPr>
          <p:nvPr/>
        </p:nvPicPr>
        <p:blipFill rotWithShape="1">
          <a:blip r:embed="rId4">
            <a:extLst>
              <a:ext uri="{28A0092B-C50C-407E-A947-70E740481C1C}">
                <a14:useLocalDpi xmlns:a14="http://schemas.microsoft.com/office/drawing/2010/main" val="0"/>
              </a:ext>
            </a:extLst>
          </a:blip>
          <a:srcRect l="1614"/>
          <a:stretch/>
        </p:blipFill>
        <p:spPr>
          <a:xfrm>
            <a:off x="407257" y="1792942"/>
            <a:ext cx="11351759" cy="3656824"/>
          </a:xfrm>
          <a:prstGeom prst="rect">
            <a:avLst/>
          </a:prstGeom>
        </p:spPr>
      </p:pic>
      <p:pic>
        <p:nvPicPr>
          <p:cNvPr id="2" name="Imagen 1"/>
          <p:cNvPicPr>
            <a:picLocks noChangeAspect="1"/>
          </p:cNvPicPr>
          <p:nvPr/>
        </p:nvPicPr>
        <p:blipFill rotWithShape="1">
          <a:blip r:embed="rId5">
            <a:extLst>
              <a:ext uri="{28A0092B-C50C-407E-A947-70E740481C1C}">
                <a14:useLocalDpi xmlns:a14="http://schemas.microsoft.com/office/drawing/2010/main" val="0"/>
              </a:ext>
            </a:extLst>
          </a:blip>
          <a:srcRect l="2386"/>
          <a:stretch/>
        </p:blipFill>
        <p:spPr>
          <a:xfrm>
            <a:off x="461043" y="2216387"/>
            <a:ext cx="11315901" cy="3251307"/>
          </a:xfrm>
          <a:prstGeom prst="rect">
            <a:avLst/>
          </a:prstGeom>
        </p:spPr>
      </p:pic>
    </p:spTree>
    <p:extLst>
      <p:ext uri="{BB962C8B-B14F-4D97-AF65-F5344CB8AC3E}">
        <p14:creationId xmlns:p14="http://schemas.microsoft.com/office/powerpoint/2010/main" val="2143837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l="6009"/>
          <a:stretch/>
        </p:blipFill>
        <p:spPr>
          <a:xfrm>
            <a:off x="878540" y="2192551"/>
            <a:ext cx="10936943" cy="325449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err="1" smtClean="0">
                <a:ln w="6350">
                  <a:solidFill>
                    <a:schemeClr val="tx1"/>
                  </a:solidFill>
                </a:ln>
                <a:solidFill>
                  <a:srgbClr val="4C6AA3"/>
                </a:solidFill>
                <a:latin typeface="Dosis" charset="0"/>
                <a:ea typeface="Dosis" charset="0"/>
                <a:cs typeface="Dosis" charset="0"/>
              </a:rPr>
              <a:t>Regularizacion</a:t>
            </a:r>
            <a:r>
              <a:rPr lang="en-US" sz="4000" b="1" dirty="0" smtClean="0">
                <a:ln w="6350">
                  <a:solidFill>
                    <a:schemeClr val="tx1"/>
                  </a:solidFill>
                </a:ln>
                <a:solidFill>
                  <a:srgbClr val="4C6AA3"/>
                </a:solidFill>
                <a:latin typeface="Dosis" charset="0"/>
                <a:ea typeface="Dosis" charset="0"/>
                <a:cs typeface="Dosis" charset="0"/>
              </a:rPr>
              <a:t> - Dropouts</a:t>
            </a:r>
            <a:endParaRPr lang="en-US" b="1" dirty="0">
              <a:ln w="6350">
                <a:solidFill>
                  <a:schemeClr val="tx1"/>
                </a:solidFill>
              </a:ln>
              <a:latin typeface="Dosis" charset="0"/>
              <a:ea typeface="Dosis" charset="0"/>
              <a:cs typeface="Dosis" charset="0"/>
            </a:endParaRPr>
          </a:p>
        </p:txBody>
      </p:sp>
    </p:spTree>
    <p:extLst>
      <p:ext uri="{BB962C8B-B14F-4D97-AF65-F5344CB8AC3E}">
        <p14:creationId xmlns:p14="http://schemas.microsoft.com/office/powerpoint/2010/main" val="292718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sp>
        <p:nvSpPr>
          <p:cNvPr id="3" name="CuadroTexto 2"/>
          <p:cNvSpPr txBox="1"/>
          <p:nvPr/>
        </p:nvSpPr>
        <p:spPr>
          <a:xfrm>
            <a:off x="5515716" y="2812739"/>
            <a:ext cx="723275" cy="1200329"/>
          </a:xfrm>
          <a:prstGeom prst="rect">
            <a:avLst/>
          </a:prstGeom>
          <a:noFill/>
        </p:spPr>
        <p:txBody>
          <a:bodyPr wrap="none" rtlCol="0">
            <a:spAutoFit/>
          </a:bodyPr>
          <a:lstStyle/>
          <a:p>
            <a:r>
              <a:rPr lang="es-ES_tradnl" sz="7200" dirty="0"/>
              <a:t>=</a:t>
            </a:r>
          </a:p>
        </p:txBody>
      </p:sp>
      <p:sp>
        <p:nvSpPr>
          <p:cNvPr id="13" name="CuadroTexto 12"/>
          <p:cNvSpPr txBox="1"/>
          <p:nvPr/>
        </p:nvSpPr>
        <p:spPr>
          <a:xfrm>
            <a:off x="6348423" y="3137597"/>
            <a:ext cx="5054589" cy="584775"/>
          </a:xfrm>
          <a:prstGeom prst="rect">
            <a:avLst/>
          </a:prstGeom>
          <a:noFill/>
        </p:spPr>
        <p:txBody>
          <a:bodyPr wrap="none" rtlCol="0">
            <a:spAutoFit/>
          </a:bodyPr>
          <a:lstStyle/>
          <a:p>
            <a:r>
              <a:rPr lang="es-ES_tradnl" sz="3200" dirty="0">
                <a:solidFill>
                  <a:schemeClr val="accent5"/>
                </a:solidFill>
              </a:rPr>
              <a:t>x</a:t>
            </a:r>
            <a:r>
              <a:rPr lang="es-ES_tradnl" sz="3200" dirty="0" smtClean="0">
                <a:solidFill>
                  <a:schemeClr val="accent5"/>
                </a:solidFill>
              </a:rPr>
              <a:t>1</a:t>
            </a:r>
            <a:r>
              <a:rPr lang="es-ES_tradnl" sz="3200" dirty="0" smtClean="0"/>
              <a:t>*w1 + </a:t>
            </a:r>
            <a:r>
              <a:rPr lang="es-ES_tradnl" sz="3200" dirty="0" smtClean="0">
                <a:solidFill>
                  <a:schemeClr val="accent5"/>
                </a:solidFill>
              </a:rPr>
              <a:t>x2</a:t>
            </a:r>
            <a:r>
              <a:rPr lang="es-ES_tradnl" sz="3200" dirty="0" smtClean="0"/>
              <a:t>*w2 + </a:t>
            </a:r>
            <a:r>
              <a:rPr lang="es-ES_tradnl" sz="3200" dirty="0" err="1" smtClean="0">
                <a:solidFill>
                  <a:schemeClr val="accent5"/>
                </a:solidFill>
              </a:rPr>
              <a:t>xm</a:t>
            </a:r>
            <a:r>
              <a:rPr lang="es-ES_tradnl" sz="3200" dirty="0" smtClean="0"/>
              <a:t>*</a:t>
            </a:r>
            <a:r>
              <a:rPr lang="es-ES_tradnl" sz="3200" dirty="0" err="1" smtClean="0"/>
              <a:t>wm</a:t>
            </a:r>
            <a:r>
              <a:rPr lang="es-ES_tradnl" sz="3200" dirty="0" smtClean="0"/>
              <a:t> +</a:t>
            </a:r>
            <a:endParaRPr lang="es-ES_tradnl" sz="3200" dirty="0"/>
          </a:p>
        </p:txBody>
      </p:sp>
      <p:sp>
        <p:nvSpPr>
          <p:cNvPr id="14" name="CuadroTexto 13"/>
          <p:cNvSpPr txBox="1"/>
          <p:nvPr/>
        </p:nvSpPr>
        <p:spPr>
          <a:xfrm>
            <a:off x="5515716" y="4184337"/>
            <a:ext cx="723275" cy="1200329"/>
          </a:xfrm>
          <a:prstGeom prst="rect">
            <a:avLst/>
          </a:prstGeom>
          <a:noFill/>
        </p:spPr>
        <p:txBody>
          <a:bodyPr wrap="none" rtlCol="0">
            <a:spAutoFit/>
          </a:bodyPr>
          <a:lstStyle/>
          <a:p>
            <a:r>
              <a:rPr lang="es-ES_tradnl" sz="7200" dirty="0"/>
              <a:t>=</a:t>
            </a:r>
          </a:p>
        </p:txBody>
      </p:sp>
      <p:sp>
        <p:nvSpPr>
          <p:cNvPr id="15" name="CuadroTexto 14"/>
          <p:cNvSpPr txBox="1"/>
          <p:nvPr/>
        </p:nvSpPr>
        <p:spPr>
          <a:xfrm>
            <a:off x="6348423" y="4492113"/>
            <a:ext cx="1885453" cy="584775"/>
          </a:xfrm>
          <a:prstGeom prst="rect">
            <a:avLst/>
          </a:prstGeom>
          <a:noFill/>
        </p:spPr>
        <p:txBody>
          <a:bodyPr wrap="none" rtlCol="0">
            <a:spAutoFit/>
          </a:bodyPr>
          <a:lstStyle/>
          <a:p>
            <a:r>
              <a:rPr lang="es-ES_tradnl" sz="3200" dirty="0" smtClean="0">
                <a:solidFill>
                  <a:schemeClr val="accent5"/>
                </a:solidFill>
              </a:rPr>
              <a:t>Xi </a:t>
            </a:r>
            <a:r>
              <a:rPr lang="es-ES_tradnl" sz="3200" dirty="0" smtClean="0">
                <a:solidFill>
                  <a:schemeClr val="tx1"/>
                </a:solidFill>
              </a:rPr>
              <a:t>*</a:t>
            </a:r>
            <a:r>
              <a:rPr lang="es-ES_tradnl" sz="3200" dirty="0" smtClean="0">
                <a:solidFill>
                  <a:schemeClr val="accent5"/>
                </a:solidFill>
              </a:rPr>
              <a:t> </a:t>
            </a:r>
            <a:r>
              <a:rPr lang="es-ES_tradnl" sz="3200" dirty="0" err="1" smtClean="0">
                <a:solidFill>
                  <a:schemeClr val="accent5"/>
                </a:solidFill>
              </a:rPr>
              <a:t>Wi</a:t>
            </a:r>
            <a:r>
              <a:rPr lang="es-ES_tradnl" sz="3200" dirty="0" smtClean="0">
                <a:solidFill>
                  <a:schemeClr val="accent5"/>
                </a:solidFill>
              </a:rPr>
              <a:t>  </a:t>
            </a:r>
            <a:r>
              <a:rPr lang="es-ES_tradnl" sz="3200" dirty="0" smtClean="0">
                <a:solidFill>
                  <a:schemeClr val="tx1"/>
                </a:solidFill>
              </a:rPr>
              <a:t>+</a:t>
            </a:r>
            <a:endParaRPr lang="es-ES_tradnl" sz="3200" dirty="0">
              <a:solidFill>
                <a:schemeClr val="tx1"/>
              </a:solidFill>
            </a:endParaRPr>
          </a:p>
        </p:txBody>
      </p:sp>
      <p:pic>
        <p:nvPicPr>
          <p:cNvPr id="11" name="Imagen 10"/>
          <p:cNvPicPr>
            <a:picLocks noChangeAspect="1"/>
          </p:cNvPicPr>
          <p:nvPr/>
        </p:nvPicPr>
        <p:blipFill rotWithShape="1">
          <a:blip r:embed="rId5">
            <a:extLst>
              <a:ext uri="{28A0092B-C50C-407E-A947-70E740481C1C}">
                <a14:useLocalDpi xmlns:a14="http://schemas.microsoft.com/office/drawing/2010/main" val="0"/>
              </a:ext>
            </a:extLst>
          </a:blip>
          <a:srcRect l="8488" t="30450" r="62201" b="24858"/>
          <a:stretch/>
        </p:blipFill>
        <p:spPr>
          <a:xfrm>
            <a:off x="810100" y="1622139"/>
            <a:ext cx="3863500" cy="3681647"/>
          </a:xfrm>
          <a:prstGeom prst="rect">
            <a:avLst/>
          </a:prstGeom>
        </p:spPr>
      </p:pic>
      <p:sp>
        <p:nvSpPr>
          <p:cNvPr id="12" name="CuadroTexto 11"/>
          <p:cNvSpPr txBox="1"/>
          <p:nvPr/>
        </p:nvSpPr>
        <p:spPr>
          <a:xfrm>
            <a:off x="11262562" y="3120515"/>
            <a:ext cx="489171" cy="584775"/>
          </a:xfrm>
          <a:prstGeom prst="rect">
            <a:avLst/>
          </a:prstGeom>
          <a:noFill/>
        </p:spPr>
        <p:txBody>
          <a:bodyPr wrap="square" rtlCol="0">
            <a:spAutoFit/>
          </a:bodyPr>
          <a:lstStyle/>
          <a:p>
            <a:r>
              <a:rPr lang="es-ES_tradnl" sz="3200" b="1" dirty="0" smtClean="0">
                <a:solidFill>
                  <a:schemeClr val="accent6"/>
                </a:solidFill>
              </a:rPr>
              <a:t>B</a:t>
            </a:r>
            <a:endParaRPr lang="es-ES_tradnl" sz="3200" b="1" dirty="0">
              <a:solidFill>
                <a:schemeClr val="accent6"/>
              </a:solidFill>
            </a:endParaRPr>
          </a:p>
        </p:txBody>
      </p:sp>
      <p:sp>
        <p:nvSpPr>
          <p:cNvPr id="16" name="CuadroTexto 15"/>
          <p:cNvSpPr txBox="1"/>
          <p:nvPr/>
        </p:nvSpPr>
        <p:spPr>
          <a:xfrm>
            <a:off x="8131386" y="4489152"/>
            <a:ext cx="489171" cy="584775"/>
          </a:xfrm>
          <a:prstGeom prst="rect">
            <a:avLst/>
          </a:prstGeom>
          <a:noFill/>
        </p:spPr>
        <p:txBody>
          <a:bodyPr wrap="square" rtlCol="0">
            <a:spAutoFit/>
          </a:bodyPr>
          <a:lstStyle/>
          <a:p>
            <a:r>
              <a:rPr lang="es-ES_tradnl" sz="3200" b="1" dirty="0" smtClean="0">
                <a:solidFill>
                  <a:schemeClr val="accent6"/>
                </a:solidFill>
              </a:rPr>
              <a:t>B</a:t>
            </a:r>
            <a:endParaRPr lang="es-ES_tradnl" sz="3200" b="1" dirty="0">
              <a:solidFill>
                <a:schemeClr val="accent6"/>
              </a:solidFill>
            </a:endParaRPr>
          </a:p>
        </p:txBody>
      </p:sp>
    </p:spTree>
    <p:extLst>
      <p:ext uri="{BB962C8B-B14F-4D97-AF65-F5344CB8AC3E}">
        <p14:creationId xmlns:p14="http://schemas.microsoft.com/office/powerpoint/2010/main" val="9446569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Weights OFF</a:t>
            </a:r>
            <a:endParaRPr lang="en-US" b="1" dirty="0">
              <a:ln w="6350">
                <a:solidFill>
                  <a:schemeClr val="tx1"/>
                </a:solidFill>
              </a:ln>
              <a:latin typeface="Dosis" charset="0"/>
              <a:ea typeface="Dosis" charset="0"/>
              <a:cs typeface="Dosis" charset="0"/>
            </a:endParaRPr>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t="18823" b="24706"/>
          <a:stretch/>
        </p:blipFill>
        <p:spPr>
          <a:xfrm>
            <a:off x="1525487" y="1739153"/>
            <a:ext cx="9144000" cy="3872753"/>
          </a:xfrm>
          <a:prstGeom prst="rect">
            <a:avLst/>
          </a:prstGeom>
        </p:spPr>
      </p:pic>
      <p:grpSp>
        <p:nvGrpSpPr>
          <p:cNvPr id="5" name="Agrupar 4"/>
          <p:cNvGrpSpPr/>
          <p:nvPr/>
        </p:nvGrpSpPr>
        <p:grpSpPr>
          <a:xfrm>
            <a:off x="4284093" y="1921711"/>
            <a:ext cx="4304094" cy="3488107"/>
            <a:chOff x="4284093" y="1921711"/>
            <a:chExt cx="4304094" cy="3488107"/>
          </a:xfrm>
        </p:grpSpPr>
        <p:sp>
          <p:nvSpPr>
            <p:cNvPr id="4" name="CuadroTexto 3"/>
            <p:cNvSpPr txBox="1"/>
            <p:nvPr/>
          </p:nvSpPr>
          <p:spPr>
            <a:xfrm flipH="1" flipV="1">
              <a:off x="4338916" y="1921711"/>
              <a:ext cx="681320" cy="523220"/>
            </a:xfrm>
            <a:prstGeom prst="rect">
              <a:avLst/>
            </a:prstGeom>
            <a:solidFill>
              <a:schemeClr val="bg1"/>
            </a:solidFill>
          </p:spPr>
          <p:txBody>
            <a:bodyPr wrap="square" rtlCol="0">
              <a:spAutoFit/>
            </a:bodyPr>
            <a:lstStyle/>
            <a:p>
              <a:pPr algn="ctr"/>
              <a:r>
                <a:rPr lang="es-ES_tradnl" sz="2800" dirty="0" smtClean="0">
                  <a:solidFill>
                    <a:srgbClr val="FF0000"/>
                  </a:solidFill>
                </a:rPr>
                <a:t>0</a:t>
              </a:r>
              <a:endParaRPr lang="es-ES_tradnl" sz="2800" dirty="0">
                <a:solidFill>
                  <a:srgbClr val="FF0000"/>
                </a:solidFill>
              </a:endParaRPr>
            </a:p>
          </p:txBody>
        </p:sp>
        <p:sp>
          <p:nvSpPr>
            <p:cNvPr id="7" name="CuadroTexto 6"/>
            <p:cNvSpPr txBox="1"/>
            <p:nvPr/>
          </p:nvSpPr>
          <p:spPr>
            <a:xfrm flipH="1" flipV="1">
              <a:off x="5637763" y="2444931"/>
              <a:ext cx="681320" cy="523220"/>
            </a:xfrm>
            <a:prstGeom prst="rect">
              <a:avLst/>
            </a:prstGeom>
            <a:solidFill>
              <a:schemeClr val="bg1"/>
            </a:solidFill>
          </p:spPr>
          <p:txBody>
            <a:bodyPr wrap="square" rtlCol="0">
              <a:spAutoFit/>
            </a:bodyPr>
            <a:lstStyle/>
            <a:p>
              <a:pPr algn="ctr"/>
              <a:r>
                <a:rPr lang="es-ES_tradnl" sz="2800" dirty="0" smtClean="0">
                  <a:solidFill>
                    <a:srgbClr val="FF0000"/>
                  </a:solidFill>
                </a:rPr>
                <a:t>0</a:t>
              </a:r>
              <a:endParaRPr lang="es-ES_tradnl" sz="2800" dirty="0">
                <a:solidFill>
                  <a:srgbClr val="FF0000"/>
                </a:solidFill>
              </a:endParaRPr>
            </a:p>
          </p:txBody>
        </p:sp>
        <p:sp>
          <p:nvSpPr>
            <p:cNvPr id="8" name="CuadroTexto 7"/>
            <p:cNvSpPr txBox="1"/>
            <p:nvPr/>
          </p:nvSpPr>
          <p:spPr>
            <a:xfrm flipH="1" flipV="1">
              <a:off x="7816186" y="3675529"/>
              <a:ext cx="772001" cy="523220"/>
            </a:xfrm>
            <a:prstGeom prst="rect">
              <a:avLst/>
            </a:prstGeom>
            <a:solidFill>
              <a:schemeClr val="bg1"/>
            </a:solidFill>
          </p:spPr>
          <p:txBody>
            <a:bodyPr wrap="square" rtlCol="0">
              <a:spAutoFit/>
            </a:bodyPr>
            <a:lstStyle/>
            <a:p>
              <a:pPr algn="ctr"/>
              <a:r>
                <a:rPr lang="es-ES_tradnl" sz="2800" dirty="0" smtClean="0">
                  <a:solidFill>
                    <a:srgbClr val="FF0000"/>
                  </a:solidFill>
                </a:rPr>
                <a:t>0</a:t>
              </a:r>
              <a:endParaRPr lang="es-ES_tradnl" sz="2800" dirty="0">
                <a:solidFill>
                  <a:srgbClr val="FF0000"/>
                </a:solidFill>
              </a:endParaRPr>
            </a:p>
          </p:txBody>
        </p:sp>
        <p:sp>
          <p:nvSpPr>
            <p:cNvPr id="9" name="CuadroTexto 8"/>
            <p:cNvSpPr txBox="1"/>
            <p:nvPr/>
          </p:nvSpPr>
          <p:spPr>
            <a:xfrm flipH="1" flipV="1">
              <a:off x="5582940" y="3675529"/>
              <a:ext cx="772001" cy="523220"/>
            </a:xfrm>
            <a:prstGeom prst="rect">
              <a:avLst/>
            </a:prstGeom>
            <a:solidFill>
              <a:schemeClr val="bg1"/>
            </a:solidFill>
          </p:spPr>
          <p:txBody>
            <a:bodyPr wrap="square" rtlCol="0">
              <a:spAutoFit/>
            </a:bodyPr>
            <a:lstStyle/>
            <a:p>
              <a:pPr algn="ctr"/>
              <a:r>
                <a:rPr lang="es-ES_tradnl" sz="2800" dirty="0" smtClean="0">
                  <a:solidFill>
                    <a:srgbClr val="FF0000"/>
                  </a:solidFill>
                </a:rPr>
                <a:t>0</a:t>
              </a:r>
              <a:endParaRPr lang="es-ES_tradnl" sz="2800" dirty="0">
                <a:solidFill>
                  <a:srgbClr val="FF0000"/>
                </a:solidFill>
              </a:endParaRPr>
            </a:p>
          </p:txBody>
        </p:sp>
        <p:sp>
          <p:nvSpPr>
            <p:cNvPr id="10" name="CuadroTexto 9"/>
            <p:cNvSpPr txBox="1"/>
            <p:nvPr/>
          </p:nvSpPr>
          <p:spPr>
            <a:xfrm flipH="1" flipV="1">
              <a:off x="4284093" y="4886598"/>
              <a:ext cx="789930" cy="523220"/>
            </a:xfrm>
            <a:prstGeom prst="rect">
              <a:avLst/>
            </a:prstGeom>
            <a:solidFill>
              <a:schemeClr val="bg1"/>
            </a:solidFill>
          </p:spPr>
          <p:txBody>
            <a:bodyPr wrap="square" rtlCol="0">
              <a:spAutoFit/>
            </a:bodyPr>
            <a:lstStyle/>
            <a:p>
              <a:pPr algn="ctr"/>
              <a:r>
                <a:rPr lang="es-ES_tradnl" sz="2800" dirty="0" smtClean="0">
                  <a:solidFill>
                    <a:srgbClr val="FF0000"/>
                  </a:solidFill>
                </a:rPr>
                <a:t>0</a:t>
              </a:r>
              <a:endParaRPr lang="es-ES_tradnl" sz="2800" dirty="0">
                <a:solidFill>
                  <a:srgbClr val="FF0000"/>
                </a:solidFill>
              </a:endParaRPr>
            </a:p>
          </p:txBody>
        </p:sp>
      </p:grpSp>
    </p:spTree>
    <p:extLst>
      <p:ext uri="{BB962C8B-B14F-4D97-AF65-F5344CB8AC3E}">
        <p14:creationId xmlns:p14="http://schemas.microsoft.com/office/powerpoint/2010/main" val="758277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Weights OFF</a:t>
            </a:r>
            <a:endParaRPr lang="en-US" b="1" dirty="0">
              <a:ln w="6350">
                <a:solidFill>
                  <a:schemeClr val="tx1"/>
                </a:solidFill>
              </a:ln>
              <a:latin typeface="Dosis" charset="0"/>
              <a:ea typeface="Dosis" charset="0"/>
              <a:cs typeface="Dosis" charset="0"/>
            </a:endParaRPr>
          </a:p>
        </p:txBody>
      </p:sp>
      <p:pic>
        <p:nvPicPr>
          <p:cNvPr id="5" name="Imagen 4"/>
          <p:cNvPicPr>
            <a:picLocks noChangeAspect="1"/>
          </p:cNvPicPr>
          <p:nvPr/>
        </p:nvPicPr>
        <p:blipFill rotWithShape="1">
          <a:blip r:embed="rId4">
            <a:extLst>
              <a:ext uri="{28A0092B-C50C-407E-A947-70E740481C1C}">
                <a14:useLocalDpi xmlns:a14="http://schemas.microsoft.com/office/drawing/2010/main" val="0"/>
              </a:ext>
            </a:extLst>
          </a:blip>
          <a:srcRect l="1614"/>
          <a:stretch/>
        </p:blipFill>
        <p:spPr>
          <a:xfrm>
            <a:off x="407257" y="1792942"/>
            <a:ext cx="11351759" cy="3656824"/>
          </a:xfrm>
          <a:prstGeom prst="rect">
            <a:avLst/>
          </a:prstGeom>
        </p:spPr>
      </p:pic>
      <p:grpSp>
        <p:nvGrpSpPr>
          <p:cNvPr id="31" name="Agrupar 30"/>
          <p:cNvGrpSpPr/>
          <p:nvPr/>
        </p:nvGrpSpPr>
        <p:grpSpPr>
          <a:xfrm>
            <a:off x="3068152" y="2508932"/>
            <a:ext cx="3743056" cy="2531604"/>
            <a:chOff x="3068152" y="2508932"/>
            <a:chExt cx="3743056" cy="2531604"/>
          </a:xfrm>
        </p:grpSpPr>
        <p:cxnSp>
          <p:nvCxnSpPr>
            <p:cNvPr id="4" name="Conector recto de flecha 3"/>
            <p:cNvCxnSpPr/>
            <p:nvPr/>
          </p:nvCxnSpPr>
          <p:spPr>
            <a:xfrm flipV="1">
              <a:off x="3068152" y="2569389"/>
              <a:ext cx="1659712" cy="402411"/>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a:off x="3136165" y="3801183"/>
              <a:ext cx="1591699" cy="415637"/>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p:nvPr/>
          </p:nvCxnSpPr>
          <p:spPr>
            <a:xfrm flipV="1">
              <a:off x="3136165" y="3377990"/>
              <a:ext cx="1591699" cy="1247484"/>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p:cNvCxnSpPr/>
            <p:nvPr/>
          </p:nvCxnSpPr>
          <p:spPr>
            <a:xfrm>
              <a:off x="5320145" y="3377991"/>
              <a:ext cx="1491063" cy="838829"/>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flipV="1">
              <a:off x="5320145" y="2508932"/>
              <a:ext cx="1491063" cy="1707888"/>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p:nvPr/>
          </p:nvCxnSpPr>
          <p:spPr>
            <a:xfrm flipV="1">
              <a:off x="5320145" y="5025421"/>
              <a:ext cx="1491063" cy="15115"/>
            </a:xfrm>
            <a:prstGeom prst="straightConnector1">
              <a:avLst/>
            </a:prstGeom>
            <a:ln w="571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Tree>
    <p:extLst>
      <p:ext uri="{BB962C8B-B14F-4D97-AF65-F5344CB8AC3E}">
        <p14:creationId xmlns:p14="http://schemas.microsoft.com/office/powerpoint/2010/main" val="204011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Early Stopping</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8199" t="25443" r="3878" b="11743"/>
          <a:stretch/>
        </p:blipFill>
        <p:spPr>
          <a:xfrm>
            <a:off x="1273695" y="2006229"/>
            <a:ext cx="9647583" cy="4307849"/>
          </a:xfrm>
          <a:prstGeom prst="rect">
            <a:avLst/>
          </a:prstGeom>
        </p:spPr>
      </p:pic>
    </p:spTree>
    <p:extLst>
      <p:ext uri="{BB962C8B-B14F-4D97-AF65-F5344CB8AC3E}">
        <p14:creationId xmlns:p14="http://schemas.microsoft.com/office/powerpoint/2010/main" val="20182035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Early Stopping</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8682" t="25314" r="3998" b="11985"/>
          <a:stretch/>
        </p:blipFill>
        <p:spPr>
          <a:xfrm>
            <a:off x="1328381" y="2006229"/>
            <a:ext cx="9581322" cy="4300049"/>
          </a:xfrm>
          <a:prstGeom prst="rect">
            <a:avLst/>
          </a:prstGeom>
        </p:spPr>
      </p:pic>
    </p:spTree>
    <p:extLst>
      <p:ext uri="{BB962C8B-B14F-4D97-AF65-F5344CB8AC3E}">
        <p14:creationId xmlns:p14="http://schemas.microsoft.com/office/powerpoint/2010/main" val="5726464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Early Stopping</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8794" t="26190" r="4574" b="12207"/>
          <a:stretch/>
        </p:blipFill>
        <p:spPr>
          <a:xfrm>
            <a:off x="1344496" y="2058368"/>
            <a:ext cx="9505979" cy="4224760"/>
          </a:xfrm>
          <a:prstGeom prst="rect">
            <a:avLst/>
          </a:prstGeom>
        </p:spPr>
      </p:pic>
    </p:spTree>
    <p:extLst>
      <p:ext uri="{BB962C8B-B14F-4D97-AF65-F5344CB8AC3E}">
        <p14:creationId xmlns:p14="http://schemas.microsoft.com/office/powerpoint/2010/main" val="3998574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Early Stopping</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8754" t="25419" r="4365" b="11797"/>
          <a:stretch/>
        </p:blipFill>
        <p:spPr>
          <a:xfrm>
            <a:off x="1339956" y="1988918"/>
            <a:ext cx="9533327" cy="4305782"/>
          </a:xfrm>
          <a:prstGeom prst="rect">
            <a:avLst/>
          </a:prstGeom>
        </p:spPr>
      </p:pic>
    </p:spTree>
    <p:extLst>
      <p:ext uri="{BB962C8B-B14F-4D97-AF65-F5344CB8AC3E}">
        <p14:creationId xmlns:p14="http://schemas.microsoft.com/office/powerpoint/2010/main" val="11106873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VANISHING GRADIENT</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780885" y="1494733"/>
            <a:ext cx="10696988" cy="1938992"/>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El Problema </a:t>
            </a:r>
            <a:r>
              <a:rPr lang="es-ES_tradnl" sz="2400" dirty="0" smtClean="0">
                <a:solidFill>
                  <a:schemeClr val="tx1"/>
                </a:solidFill>
                <a:latin typeface="Dosis" charset="0"/>
                <a:ea typeface="Dosis" charset="0"/>
                <a:cs typeface="Dosis" charset="0"/>
              </a:rPr>
              <a:t>del desvanecimiento </a:t>
            </a:r>
            <a:r>
              <a:rPr lang="es-ES_tradnl" sz="2400" dirty="0">
                <a:solidFill>
                  <a:schemeClr val="tx1"/>
                </a:solidFill>
                <a:latin typeface="Dosis" charset="0"/>
                <a:ea typeface="Dosis" charset="0"/>
                <a:cs typeface="Dosis" charset="0"/>
              </a:rPr>
              <a:t>del gradiente ocurre cuando intentamos entrenar un modelo de Red Neural usando técnicas de optimización basadas en Gradiente. </a:t>
            </a:r>
            <a:r>
              <a:rPr lang="es-ES_tradnl" sz="2400" dirty="0" smtClean="0">
                <a:solidFill>
                  <a:schemeClr val="tx1"/>
                </a:solidFill>
                <a:latin typeface="Dosis" charset="0"/>
                <a:ea typeface="Dosis" charset="0"/>
                <a:cs typeface="Dosis" charset="0"/>
              </a:rPr>
              <a:t>Este problema se </a:t>
            </a:r>
            <a:r>
              <a:rPr lang="es-ES_tradnl" sz="2400" dirty="0">
                <a:solidFill>
                  <a:schemeClr val="tx1"/>
                </a:solidFill>
                <a:latin typeface="Dosis" charset="0"/>
                <a:ea typeface="Dosis" charset="0"/>
                <a:cs typeface="Dosis" charset="0"/>
              </a:rPr>
              <a:t>presenta cuando hacemos </a:t>
            </a:r>
            <a:r>
              <a:rPr lang="es-ES_tradnl" sz="2400" dirty="0" smtClean="0">
                <a:solidFill>
                  <a:schemeClr val="tx1"/>
                </a:solidFill>
                <a:latin typeface="Dosis" charset="0"/>
                <a:ea typeface="Dosis" charset="0"/>
                <a:cs typeface="Dosis" charset="0"/>
              </a:rPr>
              <a:t>Back-</a:t>
            </a:r>
            <a:r>
              <a:rPr lang="es-ES_tradnl" sz="2400" dirty="0" err="1" smtClean="0">
                <a:solidFill>
                  <a:schemeClr val="tx1"/>
                </a:solidFill>
                <a:latin typeface="Dosis" charset="0"/>
                <a:ea typeface="Dosis" charset="0"/>
                <a:cs typeface="Dosis" charset="0"/>
              </a:rPr>
              <a:t>propagation</a:t>
            </a:r>
            <a:r>
              <a:rPr lang="es-ES_tradnl" sz="2400" dirty="0" smtClean="0">
                <a:solidFill>
                  <a:schemeClr val="tx1"/>
                </a:solidFill>
                <a:latin typeface="Dosis" charset="0"/>
                <a:ea typeface="Dosis" charset="0"/>
                <a:cs typeface="Dosis" charset="0"/>
              </a:rPr>
              <a:t> y al </a:t>
            </a:r>
            <a:r>
              <a:rPr lang="es-ES_tradnl" sz="2400" dirty="0">
                <a:solidFill>
                  <a:schemeClr val="tx1"/>
                </a:solidFill>
                <a:latin typeface="Dosis" charset="0"/>
                <a:ea typeface="Dosis" charset="0"/>
                <a:cs typeface="Dosis" charset="0"/>
              </a:rPr>
              <a:t>calcular los gradientes de pérdida con respecto a los pesos, </a:t>
            </a:r>
            <a:r>
              <a:rPr lang="es-ES_tradnl" sz="2400" dirty="0">
                <a:solidFill>
                  <a:srgbClr val="F53160"/>
                </a:solidFill>
                <a:latin typeface="Dosis" charset="0"/>
                <a:ea typeface="Dosis" charset="0"/>
                <a:cs typeface="Dosis" charset="0"/>
              </a:rPr>
              <a:t>los gradientes tienden a ser cada vez más pequeños </a:t>
            </a:r>
            <a:r>
              <a:rPr lang="es-ES_tradnl" sz="2400" dirty="0">
                <a:solidFill>
                  <a:schemeClr val="tx1"/>
                </a:solidFill>
                <a:latin typeface="Dosis" charset="0"/>
                <a:ea typeface="Dosis" charset="0"/>
                <a:cs typeface="Dosis" charset="0"/>
              </a:rPr>
              <a:t>a medida que avanzamos hacia atrás en la Red. </a:t>
            </a:r>
          </a:p>
        </p:txBody>
      </p:sp>
      <p:pic>
        <p:nvPicPr>
          <p:cNvPr id="22530" name="Picture 2" descr="https://cdn-images-1.medium.com/max/2400/1*FWy4STsp8k0M5Yd8LifG_Q.png"/>
          <p:cNvPicPr>
            <a:picLocks noChangeAspect="1" noChangeArrowheads="1"/>
          </p:cNvPicPr>
          <p:nvPr/>
        </p:nvPicPr>
        <p:blipFill rotWithShape="1">
          <a:blip r:embed="rId4">
            <a:extLst>
              <a:ext uri="{28A0092B-C50C-407E-A947-70E740481C1C}">
                <a14:useLocalDpi xmlns:a14="http://schemas.microsoft.com/office/drawing/2010/main" val="0"/>
              </a:ext>
            </a:extLst>
          </a:blip>
          <a:srcRect l="2940" t="31231" r="3139" b="5813"/>
          <a:stretch/>
        </p:blipFill>
        <p:spPr bwMode="auto">
          <a:xfrm>
            <a:off x="1706109" y="3445983"/>
            <a:ext cx="8782756" cy="2548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846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DB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1749" y="2403250"/>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EJEMPLO</a:t>
            </a:r>
          </a:p>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MNIST</a:t>
            </a:r>
            <a:endParaRPr lang="en-US" sz="2800" b="1" dirty="0">
              <a:ln w="6350">
                <a:noFill/>
              </a:ln>
              <a:solidFill>
                <a:schemeClr val="bg1"/>
              </a:solidFill>
              <a:latin typeface="Dosis SemiBold" charset="0"/>
              <a:ea typeface="Dosis SemiBold" charset="0"/>
              <a:cs typeface="Dosis SemiBold"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6028641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898"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6093" y="1628763"/>
            <a:ext cx="9018260" cy="4834934"/>
          </a:xfrm>
          <a:prstGeom prst="rect">
            <a:avLst/>
          </a:prstGeom>
        </p:spPr>
      </p:pic>
      <p:grpSp>
        <p:nvGrpSpPr>
          <p:cNvPr id="5" name="Agrupar 4"/>
          <p:cNvGrpSpPr/>
          <p:nvPr/>
        </p:nvGrpSpPr>
        <p:grpSpPr>
          <a:xfrm>
            <a:off x="10791007" y="1446162"/>
            <a:ext cx="607555" cy="5405532"/>
            <a:chOff x="10791007" y="1446162"/>
            <a:chExt cx="607555" cy="5405532"/>
          </a:xfrm>
        </p:grpSpPr>
        <p:sp>
          <p:nvSpPr>
            <p:cNvPr id="3" name="Rectángulo redondeado 2"/>
            <p:cNvSpPr/>
            <p:nvPr/>
          </p:nvSpPr>
          <p:spPr>
            <a:xfrm>
              <a:off x="10791007" y="1446162"/>
              <a:ext cx="607555" cy="4962394"/>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smtClean="0"/>
            </a:p>
          </p:txBody>
        </p:sp>
        <p:sp>
          <p:nvSpPr>
            <p:cNvPr id="4" name="CuadroTexto 3"/>
            <p:cNvSpPr txBox="1"/>
            <p:nvPr/>
          </p:nvSpPr>
          <p:spPr>
            <a:xfrm>
              <a:off x="10907044" y="1588715"/>
              <a:ext cx="372987" cy="5262979"/>
            </a:xfrm>
            <a:prstGeom prst="rect">
              <a:avLst/>
            </a:prstGeom>
            <a:noFill/>
          </p:spPr>
          <p:txBody>
            <a:bodyPr wrap="none" rtlCol="0">
              <a:spAutoFit/>
            </a:bodyPr>
            <a:lstStyle/>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1</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lgn="ctr">
                <a:spcAft>
                  <a:spcPts val="600"/>
                </a:spcAft>
              </a:pPr>
              <a:r>
                <a:rPr lang="es-ES_tradnl" sz="2600" b="1" dirty="0">
                  <a:solidFill>
                    <a:schemeClr val="tx1"/>
                  </a:solidFill>
                </a:rPr>
                <a:t>0</a:t>
              </a:r>
            </a:p>
            <a:p>
              <a:pPr>
                <a:spcAft>
                  <a:spcPts val="600"/>
                </a:spcAft>
              </a:pPr>
              <a:endParaRPr lang="es-ES_tradnl" sz="2600" b="1" dirty="0">
                <a:solidFill>
                  <a:schemeClr val="tx1"/>
                </a:solidFill>
              </a:endParaRPr>
            </a:p>
          </p:txBody>
        </p:sp>
      </p:grpSp>
      <p:sp>
        <p:nvSpPr>
          <p:cNvPr id="11" name="Rectángulo redondeado 10"/>
          <p:cNvSpPr/>
          <p:nvPr/>
        </p:nvSpPr>
        <p:spPr>
          <a:xfrm>
            <a:off x="9609066" y="1446162"/>
            <a:ext cx="607555" cy="4962394"/>
          </a:xfrm>
          <a:prstGeom prst="roundRect">
            <a:avLst/>
          </a:prstGeom>
          <a:solidFill>
            <a:srgbClr val="F35A70">
              <a:alpha val="46000"/>
            </a:srgb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smtClean="0"/>
          </a:p>
        </p:txBody>
      </p:sp>
      <p:sp>
        <p:nvSpPr>
          <p:cNvPr id="6" name="Rectángulo 5"/>
          <p:cNvSpPr/>
          <p:nvPr/>
        </p:nvSpPr>
        <p:spPr>
          <a:xfrm>
            <a:off x="10318219" y="3835446"/>
            <a:ext cx="383647" cy="160817"/>
          </a:xfrm>
          <a:prstGeom prst="rect">
            <a:avLst/>
          </a:prstGeom>
          <a:solidFill>
            <a:srgbClr val="F35A70"/>
          </a:solid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7773044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animBg="1"/>
    </p:bld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l="1" r="14628"/>
          <a:stretch/>
        </p:blipFill>
        <p:spPr>
          <a:xfrm>
            <a:off x="892908" y="1410059"/>
            <a:ext cx="10409158" cy="4930924"/>
          </a:xfrm>
          <a:prstGeom prst="rect">
            <a:avLst/>
          </a:prstGeom>
        </p:spPr>
      </p:pic>
      <p:sp>
        <p:nvSpPr>
          <p:cNvPr id="4" name="Cerrar corchete 3"/>
          <p:cNvSpPr/>
          <p:nvPr/>
        </p:nvSpPr>
        <p:spPr>
          <a:xfrm>
            <a:off x="10788838" y="3064958"/>
            <a:ext cx="355600" cy="795916"/>
          </a:xfrm>
          <a:prstGeom prst="rightBracket">
            <a:avLst/>
          </a:prstGeom>
          <a:ln w="762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9" name="Cerrar corchete 8"/>
          <p:cNvSpPr/>
          <p:nvPr/>
        </p:nvSpPr>
        <p:spPr>
          <a:xfrm>
            <a:off x="10831171" y="4138301"/>
            <a:ext cx="270933" cy="1683825"/>
          </a:xfrm>
          <a:prstGeom prst="rightBracket">
            <a:avLst/>
          </a:prstGeom>
          <a:ln w="762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5" name="Elipse 4"/>
          <p:cNvSpPr>
            <a:spLocks/>
          </p:cNvSpPr>
          <p:nvPr/>
        </p:nvSpPr>
        <p:spPr>
          <a:xfrm>
            <a:off x="1267070" y="3141195"/>
            <a:ext cx="612000" cy="612000"/>
          </a:xfrm>
          <a:prstGeom prst="ellipse">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b="1" dirty="0" smtClean="0">
                <a:solidFill>
                  <a:schemeClr val="bg1"/>
                </a:solidFill>
              </a:rPr>
              <a:t>A</a:t>
            </a:r>
            <a:endParaRPr lang="es-ES_tradnl" b="1" dirty="0">
              <a:solidFill>
                <a:schemeClr val="bg1"/>
              </a:solidFill>
            </a:endParaRPr>
          </a:p>
        </p:txBody>
      </p:sp>
      <p:sp>
        <p:nvSpPr>
          <p:cNvPr id="12" name="Elipse 11"/>
          <p:cNvSpPr>
            <a:spLocks/>
          </p:cNvSpPr>
          <p:nvPr/>
        </p:nvSpPr>
        <p:spPr>
          <a:xfrm>
            <a:off x="1267070" y="4674213"/>
            <a:ext cx="612000" cy="612000"/>
          </a:xfrm>
          <a:prstGeom prst="ellipse">
            <a:avLst/>
          </a:prstGeom>
          <a:solidFill>
            <a:schemeClr val="accent1">
              <a:lumMod val="60000"/>
              <a:lumOff val="4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b="1" dirty="0">
                <a:solidFill>
                  <a:schemeClr val="bg1"/>
                </a:solidFill>
              </a:rPr>
              <a:t>B</a:t>
            </a:r>
            <a:endParaRPr lang="es-ES_tradnl" b="1" dirty="0">
              <a:solidFill>
                <a:schemeClr val="bg1"/>
              </a:solidFill>
            </a:endParaRPr>
          </a:p>
        </p:txBody>
      </p:sp>
    </p:spTree>
    <p:extLst>
      <p:ext uri="{BB962C8B-B14F-4D97-AF65-F5344CB8AC3E}">
        <p14:creationId xmlns:p14="http://schemas.microsoft.com/office/powerpoint/2010/main" val="1727616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7" name="Rectángulo 16"/>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sp>
        <p:nvSpPr>
          <p:cNvPr id="3" name="CuadroTexto 2"/>
          <p:cNvSpPr txBox="1"/>
          <p:nvPr/>
        </p:nvSpPr>
        <p:spPr>
          <a:xfrm>
            <a:off x="5515716" y="2812739"/>
            <a:ext cx="723275" cy="1200329"/>
          </a:xfrm>
          <a:prstGeom prst="rect">
            <a:avLst/>
          </a:prstGeom>
          <a:noFill/>
        </p:spPr>
        <p:txBody>
          <a:bodyPr wrap="none" rtlCol="0">
            <a:spAutoFit/>
          </a:bodyPr>
          <a:lstStyle/>
          <a:p>
            <a:r>
              <a:rPr lang="es-ES_tradnl" sz="7200" dirty="0"/>
              <a:t>=</a:t>
            </a:r>
          </a:p>
        </p:txBody>
      </p:sp>
      <p:sp>
        <p:nvSpPr>
          <p:cNvPr id="14" name="CuadroTexto 13"/>
          <p:cNvSpPr txBox="1"/>
          <p:nvPr/>
        </p:nvSpPr>
        <p:spPr>
          <a:xfrm>
            <a:off x="5515716" y="4835369"/>
            <a:ext cx="723275" cy="1200329"/>
          </a:xfrm>
          <a:prstGeom prst="rect">
            <a:avLst/>
          </a:prstGeom>
          <a:noFill/>
        </p:spPr>
        <p:txBody>
          <a:bodyPr wrap="none" rtlCol="0">
            <a:spAutoFit/>
          </a:bodyPr>
          <a:lstStyle/>
          <a:p>
            <a:r>
              <a:rPr lang="es-ES_tradnl" sz="7200" dirty="0"/>
              <a:t>=</a:t>
            </a:r>
          </a:p>
        </p:txBody>
      </p:sp>
      <p:sp>
        <p:nvSpPr>
          <p:cNvPr id="15" name="CuadroTexto 14"/>
          <p:cNvSpPr txBox="1"/>
          <p:nvPr/>
        </p:nvSpPr>
        <p:spPr>
          <a:xfrm>
            <a:off x="3007285" y="5187375"/>
            <a:ext cx="2295821" cy="584775"/>
          </a:xfrm>
          <a:prstGeom prst="rect">
            <a:avLst/>
          </a:prstGeom>
          <a:noFill/>
        </p:spPr>
        <p:txBody>
          <a:bodyPr wrap="none" rtlCol="0">
            <a:spAutoFit/>
          </a:bodyPr>
          <a:lstStyle/>
          <a:p>
            <a:r>
              <a:rPr lang="es-ES_tradnl" sz="3200" dirty="0" smtClean="0">
                <a:solidFill>
                  <a:schemeClr val="accent5"/>
                </a:solidFill>
              </a:rPr>
              <a:t>Xi </a:t>
            </a:r>
            <a:r>
              <a:rPr lang="es-ES_tradnl" sz="3200" dirty="0" smtClean="0">
                <a:solidFill>
                  <a:schemeClr val="tx1"/>
                </a:solidFill>
              </a:rPr>
              <a:t>*</a:t>
            </a:r>
            <a:r>
              <a:rPr lang="es-ES_tradnl" sz="3200" dirty="0" smtClean="0">
                <a:solidFill>
                  <a:schemeClr val="accent5"/>
                </a:solidFill>
              </a:rPr>
              <a:t> </a:t>
            </a:r>
            <a:r>
              <a:rPr lang="es-ES_tradnl" sz="3200" dirty="0" err="1" smtClean="0">
                <a:solidFill>
                  <a:schemeClr val="accent5"/>
                </a:solidFill>
              </a:rPr>
              <a:t>Wi</a:t>
            </a:r>
            <a:r>
              <a:rPr lang="es-ES_tradnl" sz="3200" dirty="0" smtClean="0">
                <a:solidFill>
                  <a:schemeClr val="accent5"/>
                </a:solidFill>
              </a:rPr>
              <a:t>  </a:t>
            </a:r>
            <a:r>
              <a:rPr lang="es-ES_tradnl" sz="3200" dirty="0" smtClean="0">
                <a:solidFill>
                  <a:schemeClr val="tx1"/>
                </a:solidFill>
              </a:rPr>
              <a:t>+ </a:t>
            </a:r>
            <a:r>
              <a:rPr lang="es-ES_tradnl" sz="3200" b="1" dirty="0" smtClean="0">
                <a:solidFill>
                  <a:schemeClr val="accent6"/>
                </a:solidFill>
              </a:rPr>
              <a:t>B</a:t>
            </a:r>
            <a:endParaRPr lang="es-ES_tradnl" sz="3200" b="1" dirty="0">
              <a:solidFill>
                <a:schemeClr val="accent6"/>
              </a:solidFill>
            </a:endParaRPr>
          </a:p>
        </p:txBody>
      </p:sp>
      <p:pic>
        <p:nvPicPr>
          <p:cNvPr id="11" name="Imagen 10"/>
          <p:cNvPicPr>
            <a:picLocks noChangeAspect="1"/>
          </p:cNvPicPr>
          <p:nvPr/>
        </p:nvPicPr>
        <p:blipFill rotWithShape="1">
          <a:blip r:embed="rId5">
            <a:extLst>
              <a:ext uri="{28A0092B-C50C-407E-A947-70E740481C1C}">
                <a14:useLocalDpi xmlns:a14="http://schemas.microsoft.com/office/drawing/2010/main" val="0"/>
              </a:ext>
            </a:extLst>
          </a:blip>
          <a:srcRect l="8488" t="30450" r="62201" b="24858"/>
          <a:stretch/>
        </p:blipFill>
        <p:spPr>
          <a:xfrm>
            <a:off x="810100" y="1622139"/>
            <a:ext cx="3863500" cy="3681647"/>
          </a:xfrm>
          <a:prstGeom prst="rect">
            <a:avLst/>
          </a:prstGeom>
        </p:spPr>
      </p:pic>
      <p:pic>
        <p:nvPicPr>
          <p:cNvPr id="2" name="Imagen 1"/>
          <p:cNvPicPr>
            <a:picLocks noChangeAspect="1"/>
          </p:cNvPicPr>
          <p:nvPr/>
        </p:nvPicPr>
        <p:blipFill rotWithShape="1">
          <a:blip r:embed="rId6">
            <a:extLst>
              <a:ext uri="{28A0092B-C50C-407E-A947-70E740481C1C}">
                <a14:useLocalDpi xmlns:a14="http://schemas.microsoft.com/office/drawing/2010/main" val="0"/>
              </a:ext>
            </a:extLst>
          </a:blip>
          <a:srcRect t="10511"/>
          <a:stretch/>
        </p:blipFill>
        <p:spPr>
          <a:xfrm>
            <a:off x="6596235" y="1606188"/>
            <a:ext cx="4013199" cy="2693535"/>
          </a:xfrm>
          <a:prstGeom prst="rect">
            <a:avLst/>
          </a:prstGeom>
        </p:spPr>
      </p:pic>
      <p:pic>
        <p:nvPicPr>
          <p:cNvPr id="4" name="Imagen 3"/>
          <p:cNvPicPr>
            <a:picLocks noChangeAspect="1"/>
          </p:cNvPicPr>
          <p:nvPr/>
        </p:nvPicPr>
        <p:blipFill rotWithShape="1">
          <a:blip r:embed="rId7">
            <a:extLst>
              <a:ext uri="{BEBA8EAE-BF5A-486C-A8C5-ECC9F3942E4B}">
                <a14:imgProps xmlns:a14="http://schemas.microsoft.com/office/drawing/2010/main">
                  <a14:imgLayer r:embed="rId8">
                    <a14:imgEffect>
                      <a14:sharpenSoften amount="50000"/>
                    </a14:imgEffect>
                  </a14:imgLayer>
                </a14:imgProps>
              </a:ext>
              <a:ext uri="{28A0092B-C50C-407E-A947-70E740481C1C}">
                <a14:useLocalDpi xmlns:a14="http://schemas.microsoft.com/office/drawing/2010/main" val="0"/>
              </a:ext>
            </a:extLst>
          </a:blip>
          <a:srcRect l="28753" r="14181" b="15446"/>
          <a:stretch/>
        </p:blipFill>
        <p:spPr>
          <a:xfrm>
            <a:off x="6498252" y="4459749"/>
            <a:ext cx="4605372" cy="2056592"/>
          </a:xfrm>
          <a:prstGeom prst="rect">
            <a:avLst/>
          </a:prstGeom>
        </p:spPr>
      </p:pic>
      <p:sp>
        <p:nvSpPr>
          <p:cNvPr id="5" name="CuadroTexto 4"/>
          <p:cNvSpPr txBox="1"/>
          <p:nvPr/>
        </p:nvSpPr>
        <p:spPr>
          <a:xfrm>
            <a:off x="4961423" y="4495116"/>
            <a:ext cx="1236236" cy="369332"/>
          </a:xfrm>
          <a:prstGeom prst="rect">
            <a:avLst/>
          </a:prstGeom>
          <a:noFill/>
        </p:spPr>
        <p:txBody>
          <a:bodyPr wrap="none" rtlCol="0">
            <a:spAutoFit/>
          </a:bodyPr>
          <a:lstStyle/>
          <a:p>
            <a:r>
              <a:rPr lang="es-ES_tradnl" sz="1800" smtClean="0"/>
              <a:t>Constante</a:t>
            </a:r>
            <a:endParaRPr lang="es-ES_tradnl" sz="1800"/>
          </a:p>
        </p:txBody>
      </p:sp>
      <p:sp>
        <p:nvSpPr>
          <p:cNvPr id="18" name="CuadroTexto 17"/>
          <p:cNvSpPr txBox="1"/>
          <p:nvPr/>
        </p:nvSpPr>
        <p:spPr>
          <a:xfrm>
            <a:off x="3446161" y="4527592"/>
            <a:ext cx="1338828" cy="369332"/>
          </a:xfrm>
          <a:prstGeom prst="rect">
            <a:avLst/>
          </a:prstGeom>
          <a:noFill/>
        </p:spPr>
        <p:txBody>
          <a:bodyPr wrap="none" rtlCol="0">
            <a:spAutoFit/>
          </a:bodyPr>
          <a:lstStyle/>
          <a:p>
            <a:r>
              <a:rPr lang="es-ES_tradnl" sz="1800" smtClean="0"/>
              <a:t>Coeficiente</a:t>
            </a:r>
            <a:endParaRPr lang="es-ES_tradnl" sz="1800"/>
          </a:p>
        </p:txBody>
      </p:sp>
      <p:sp>
        <p:nvSpPr>
          <p:cNvPr id="19" name="CuadroTexto 18"/>
          <p:cNvSpPr txBox="1"/>
          <p:nvPr/>
        </p:nvSpPr>
        <p:spPr>
          <a:xfrm>
            <a:off x="2264470" y="6020408"/>
            <a:ext cx="2557110" cy="369332"/>
          </a:xfrm>
          <a:prstGeom prst="rect">
            <a:avLst/>
          </a:prstGeom>
          <a:noFill/>
        </p:spPr>
        <p:txBody>
          <a:bodyPr wrap="none" rtlCol="0">
            <a:spAutoFit/>
          </a:bodyPr>
          <a:lstStyle/>
          <a:p>
            <a:r>
              <a:rPr lang="es-ES_tradnl" sz="1800" dirty="0" smtClean="0"/>
              <a:t>Variable Independiente</a:t>
            </a:r>
            <a:endParaRPr lang="es-ES_tradnl" sz="1800" dirty="0"/>
          </a:p>
        </p:txBody>
      </p:sp>
      <p:cxnSp>
        <p:nvCxnSpPr>
          <p:cNvPr id="7" name="Conector recto de flecha 6"/>
          <p:cNvCxnSpPr/>
          <p:nvPr/>
        </p:nvCxnSpPr>
        <p:spPr>
          <a:xfrm>
            <a:off x="3962400" y="4830582"/>
            <a:ext cx="16933" cy="439338"/>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p:nvPr/>
        </p:nvCxnSpPr>
        <p:spPr>
          <a:xfrm flipH="1">
            <a:off x="5141419" y="4877443"/>
            <a:ext cx="351930" cy="38808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p:cNvCxnSpPr/>
          <p:nvPr/>
        </p:nvCxnSpPr>
        <p:spPr>
          <a:xfrm flipV="1">
            <a:off x="2956486" y="5755821"/>
            <a:ext cx="226981" cy="292872"/>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3998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r="2874"/>
          <a:stretch/>
        </p:blipFill>
        <p:spPr>
          <a:xfrm>
            <a:off x="337147" y="1953356"/>
            <a:ext cx="11520679" cy="3213187"/>
          </a:xfrm>
          <a:prstGeom prst="rect">
            <a:avLst/>
          </a:prstGeom>
        </p:spPr>
      </p:pic>
      <p:sp>
        <p:nvSpPr>
          <p:cNvPr id="10" name="Cerrar corchete 9"/>
          <p:cNvSpPr/>
          <p:nvPr/>
        </p:nvSpPr>
        <p:spPr>
          <a:xfrm>
            <a:off x="7036494" y="2166504"/>
            <a:ext cx="355600" cy="795916"/>
          </a:xfrm>
          <a:prstGeom prst="rightBracket">
            <a:avLst/>
          </a:prstGeom>
          <a:ln w="7620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11" name="Cerrar corchete 10"/>
          <p:cNvSpPr/>
          <p:nvPr/>
        </p:nvSpPr>
        <p:spPr>
          <a:xfrm>
            <a:off x="11476496" y="3296389"/>
            <a:ext cx="270933" cy="1683825"/>
          </a:xfrm>
          <a:prstGeom prst="rightBracket">
            <a:avLst/>
          </a:prstGeom>
          <a:ln w="76200">
            <a:solidFill>
              <a:srgbClr val="F531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12" name="Elipse 11"/>
          <p:cNvSpPr>
            <a:spLocks/>
          </p:cNvSpPr>
          <p:nvPr/>
        </p:nvSpPr>
        <p:spPr>
          <a:xfrm>
            <a:off x="657470" y="2350420"/>
            <a:ext cx="612000" cy="612000"/>
          </a:xfrm>
          <a:prstGeom prst="ellipse">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b="1" dirty="0">
                <a:solidFill>
                  <a:schemeClr val="bg1"/>
                </a:solidFill>
              </a:rPr>
              <a:t>C</a:t>
            </a:r>
            <a:endParaRPr lang="es-ES_tradnl" b="1" dirty="0">
              <a:solidFill>
                <a:schemeClr val="bg1"/>
              </a:solidFill>
            </a:endParaRPr>
          </a:p>
        </p:txBody>
      </p:sp>
      <p:sp>
        <p:nvSpPr>
          <p:cNvPr id="13" name="Elipse 12"/>
          <p:cNvSpPr>
            <a:spLocks/>
          </p:cNvSpPr>
          <p:nvPr/>
        </p:nvSpPr>
        <p:spPr>
          <a:xfrm>
            <a:off x="657470" y="3742080"/>
            <a:ext cx="612000" cy="612000"/>
          </a:xfrm>
          <a:prstGeom prst="ellipse">
            <a:avLst/>
          </a:prstGeom>
          <a:solidFill>
            <a:srgbClr val="F48288"/>
          </a:solidFill>
          <a:ln>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b="1" dirty="0">
                <a:solidFill>
                  <a:schemeClr val="bg1"/>
                </a:solidFill>
              </a:rPr>
              <a:t>D</a:t>
            </a:r>
            <a:endParaRPr lang="es-ES_tradnl" b="1" dirty="0">
              <a:solidFill>
                <a:schemeClr val="bg1"/>
              </a:solidFill>
            </a:endParaRPr>
          </a:p>
        </p:txBody>
      </p:sp>
    </p:spTree>
    <p:extLst>
      <p:ext uri="{BB962C8B-B14F-4D97-AF65-F5344CB8AC3E}">
        <p14:creationId xmlns:p14="http://schemas.microsoft.com/office/powerpoint/2010/main" val="16408444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Cerrar corchete 10"/>
          <p:cNvSpPr/>
          <p:nvPr/>
        </p:nvSpPr>
        <p:spPr>
          <a:xfrm>
            <a:off x="10181019" y="1650621"/>
            <a:ext cx="300409" cy="4442313"/>
          </a:xfrm>
          <a:prstGeom prst="rightBracket">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13" name="Elipse 12"/>
          <p:cNvSpPr>
            <a:spLocks/>
          </p:cNvSpPr>
          <p:nvPr/>
        </p:nvSpPr>
        <p:spPr>
          <a:xfrm>
            <a:off x="1453336" y="3538880"/>
            <a:ext cx="612000" cy="612000"/>
          </a:xfrm>
          <a:prstGeom prst="ellipse">
            <a:avLst/>
          </a:prstGeom>
          <a:solidFill>
            <a:schemeClr val="tx2">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b="1" dirty="0" smtClean="0">
                <a:solidFill>
                  <a:schemeClr val="bg1"/>
                </a:solidFill>
              </a:rPr>
              <a:t>E</a:t>
            </a:r>
            <a:endParaRPr lang="es-ES_tradnl" b="1" dirty="0">
              <a:solidFill>
                <a:schemeClr val="bg1"/>
              </a:solidFill>
            </a:endParaRPr>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r="46088"/>
          <a:stretch/>
        </p:blipFill>
        <p:spPr>
          <a:xfrm>
            <a:off x="2264538" y="1602221"/>
            <a:ext cx="7860527" cy="4490713"/>
          </a:xfrm>
          <a:prstGeom prst="rect">
            <a:avLst/>
          </a:prstGeom>
        </p:spPr>
      </p:pic>
    </p:spTree>
    <p:extLst>
      <p:ext uri="{BB962C8B-B14F-4D97-AF65-F5344CB8AC3E}">
        <p14:creationId xmlns:p14="http://schemas.microsoft.com/office/powerpoint/2010/main" val="6517150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76200" y="171751"/>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898"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8357" y="1600008"/>
            <a:ext cx="9018260" cy="4834934"/>
          </a:xfrm>
          <a:prstGeom prst="rect">
            <a:avLst/>
          </a:prstGeom>
        </p:spPr>
      </p:pic>
      <p:sp>
        <p:nvSpPr>
          <p:cNvPr id="7" name="Triángulo rectángulo 6"/>
          <p:cNvSpPr/>
          <p:nvPr/>
        </p:nvSpPr>
        <p:spPr>
          <a:xfrm flipV="1">
            <a:off x="6040056" y="1727200"/>
            <a:ext cx="3984478" cy="4504267"/>
          </a:xfrm>
          <a:prstGeom prst="rtTriangle">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Triángulo rectángulo 12"/>
          <p:cNvSpPr/>
          <p:nvPr/>
        </p:nvSpPr>
        <p:spPr>
          <a:xfrm>
            <a:off x="6040056" y="1727200"/>
            <a:ext cx="3984478" cy="4504267"/>
          </a:xfrm>
          <a:prstGeom prst="rtTriangle">
            <a:avLst/>
          </a:prstGeom>
          <a:solidFill>
            <a:srgbClr val="F53160">
              <a:alpha val="42000"/>
            </a:srgbClr>
          </a:solidFill>
          <a:ln>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84578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4973" y="1698098"/>
            <a:ext cx="6946900" cy="4710457"/>
          </a:xfrm>
          <a:prstGeom prst="rect">
            <a:avLst/>
          </a:prstGeom>
        </p:spPr>
      </p:pic>
    </p:spTree>
    <p:extLst>
      <p:ext uri="{BB962C8B-B14F-4D97-AF65-F5344CB8AC3E}">
        <p14:creationId xmlns:p14="http://schemas.microsoft.com/office/powerpoint/2010/main" val="32642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4973" y="1698099"/>
            <a:ext cx="6946900" cy="4710457"/>
          </a:xfrm>
          <a:prstGeom prst="rect">
            <a:avLst/>
          </a:prstGeom>
        </p:spPr>
      </p:pic>
    </p:spTree>
    <p:extLst>
      <p:ext uri="{BB962C8B-B14F-4D97-AF65-F5344CB8AC3E}">
        <p14:creationId xmlns:p14="http://schemas.microsoft.com/office/powerpoint/2010/main" val="511751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MNIST</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4973" y="1687261"/>
            <a:ext cx="6962884" cy="4721295"/>
          </a:xfrm>
          <a:prstGeom prst="rect">
            <a:avLst/>
          </a:prstGeom>
        </p:spPr>
      </p:pic>
    </p:spTree>
    <p:extLst>
      <p:ext uri="{BB962C8B-B14F-4D97-AF65-F5344CB8AC3E}">
        <p14:creationId xmlns:p14="http://schemas.microsoft.com/office/powerpoint/2010/main" val="9638132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22"/>
          <p:cNvPicPr preferRelativeResize="0"/>
          <p:nvPr/>
        </p:nvPicPr>
        <p:blipFill rotWithShape="1">
          <a:blip r:embed="rId3">
            <a:alphaModFix/>
          </a:blip>
          <a:srcRect/>
          <a:stretch/>
        </p:blipFill>
        <p:spPr>
          <a:xfrm>
            <a:off x="0" y="1672"/>
            <a:ext cx="12194975" cy="6856326"/>
          </a:xfrm>
          <a:prstGeom prst="rect">
            <a:avLst/>
          </a:prstGeom>
          <a:noFill/>
          <a:ln>
            <a:noFill/>
          </a:ln>
        </p:spPr>
      </p:pic>
      <p:sp>
        <p:nvSpPr>
          <p:cNvPr id="158" name="Google Shape;158;p22"/>
          <p:cNvSpPr txBox="1"/>
          <p:nvPr/>
        </p:nvSpPr>
        <p:spPr>
          <a:xfrm>
            <a:off x="672725" y="2568700"/>
            <a:ext cx="10998900" cy="99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err="1" smtClean="0">
                <a:solidFill>
                  <a:srgbClr val="FFCB3F"/>
                </a:solidFill>
                <a:latin typeface="Dosis" charset="0"/>
                <a:ea typeface="Dosis" charset="0"/>
                <a:cs typeface="Dosis" charset="0"/>
              </a:rPr>
              <a:t>Desafio</a:t>
            </a:r>
            <a:endParaRPr sz="6600" b="1" dirty="0">
              <a:solidFill>
                <a:srgbClr val="FFCB3F"/>
              </a:solidFill>
              <a:latin typeface="Dosis" charset="0"/>
              <a:ea typeface="Dosis" charset="0"/>
              <a:cs typeface="Dosis" charset="0"/>
            </a:endParaRPr>
          </a:p>
        </p:txBody>
      </p:sp>
    </p:spTree>
    <p:extLst>
      <p:ext uri="{BB962C8B-B14F-4D97-AF65-F5344CB8AC3E}">
        <p14:creationId xmlns:p14="http://schemas.microsoft.com/office/powerpoint/2010/main" val="6524785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7"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Early Stopping</a:t>
            </a:r>
            <a:endParaRPr lang="en-US" b="1" dirty="0">
              <a:ln w="6350">
                <a:solidFill>
                  <a:schemeClr val="tx1"/>
                </a:solidFill>
              </a:ln>
              <a:latin typeface="Dosis" charset="0"/>
              <a:ea typeface="Dosis" charset="0"/>
              <a:cs typeface="Dosis" charset="0"/>
            </a:endParaRPr>
          </a:p>
        </p:txBody>
      </p:sp>
      <p:sp>
        <p:nvSpPr>
          <p:cNvPr id="32" name="CuadroTexto 31"/>
          <p:cNvSpPr txBox="1"/>
          <p:nvPr/>
        </p:nvSpPr>
        <p:spPr>
          <a:xfrm>
            <a:off x="2871669" y="-136026"/>
            <a:ext cx="184731" cy="307777"/>
          </a:xfrm>
          <a:prstGeom prst="rect">
            <a:avLst/>
          </a:prstGeom>
          <a:noFill/>
        </p:spPr>
        <p:txBody>
          <a:bodyPr wrap="none" rtlCol="0">
            <a:spAutoFit/>
          </a:bodyPr>
          <a:lstStyle/>
          <a:p>
            <a:endParaRPr lang="es-ES_tradnl" dirty="0"/>
          </a:p>
        </p:txBody>
      </p:sp>
      <p:sp>
        <p:nvSpPr>
          <p:cNvPr id="14" name="Rectángulo 13"/>
          <p:cNvSpPr/>
          <p:nvPr/>
        </p:nvSpPr>
        <p:spPr>
          <a:xfrm>
            <a:off x="2620901" y="4980214"/>
            <a:ext cx="9186786"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t="9789"/>
          <a:stretch/>
        </p:blipFill>
        <p:spPr>
          <a:xfrm>
            <a:off x="-1" y="23150"/>
            <a:ext cx="12192123" cy="6874146"/>
          </a:xfrm>
          <a:prstGeom prst="rect">
            <a:avLst/>
          </a:prstGeom>
        </p:spPr>
      </p:pic>
    </p:spTree>
    <p:extLst>
      <p:ext uri="{BB962C8B-B14F-4D97-AF65-F5344CB8AC3E}">
        <p14:creationId xmlns:p14="http://schemas.microsoft.com/office/powerpoint/2010/main" val="11496863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4"/>
          <p:cNvPicPr preferRelativeResize="0"/>
          <p:nvPr/>
        </p:nvPicPr>
        <p:blipFill rotWithShape="1">
          <a:blip r:embed="rId3">
            <a:alphaModFix/>
          </a:blip>
          <a:srcRect/>
          <a:stretch/>
        </p:blipFill>
        <p:spPr>
          <a:xfrm>
            <a:off x="1" y="1672"/>
            <a:ext cx="12194975" cy="68563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pic>
        <p:nvPicPr>
          <p:cNvPr id="8" name="Imagen 7"/>
          <p:cNvPicPr>
            <a:picLocks noChangeAspect="1"/>
          </p:cNvPicPr>
          <p:nvPr/>
        </p:nvPicPr>
        <p:blipFill rotWithShape="1">
          <a:blip r:embed="rId6">
            <a:extLst>
              <a:ext uri="{28A0092B-C50C-407E-A947-70E740481C1C}">
                <a14:useLocalDpi xmlns:a14="http://schemas.microsoft.com/office/drawing/2010/main" val="0"/>
              </a:ext>
            </a:extLst>
          </a:blip>
          <a:srcRect r="43191" b="31717"/>
          <a:stretch/>
        </p:blipFill>
        <p:spPr>
          <a:xfrm>
            <a:off x="3450756" y="1626276"/>
            <a:ext cx="6613171" cy="4968000"/>
          </a:xfrm>
          <a:prstGeom prst="rect">
            <a:avLst/>
          </a:prstGeom>
        </p:spPr>
      </p:pic>
    </p:spTree>
    <p:extLst>
      <p:ext uri="{BB962C8B-B14F-4D97-AF65-F5344CB8AC3E}">
        <p14:creationId xmlns:p14="http://schemas.microsoft.com/office/powerpoint/2010/main" val="16382304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3" y="1674"/>
            <a:ext cx="12194975" cy="6856326"/>
          </a:xfrm>
          <a:prstGeom prst="rect">
            <a:avLst/>
          </a:prstGeom>
          <a:noFill/>
          <a:ln>
            <a:noFill/>
          </a:ln>
        </p:spPr>
      </p:pic>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r="39459" b="31592"/>
          <a:stretch/>
        </p:blipFill>
        <p:spPr>
          <a:xfrm>
            <a:off x="3447787" y="1626276"/>
            <a:ext cx="7034731" cy="4968000"/>
          </a:xfrm>
          <a:prstGeom prst="rect">
            <a:avLst/>
          </a:prstGeom>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sp>
        <p:nvSpPr>
          <p:cNvPr id="7" name="CuadroTexto 6"/>
          <p:cNvSpPr txBox="1"/>
          <p:nvPr/>
        </p:nvSpPr>
        <p:spPr>
          <a:xfrm>
            <a:off x="4321436" y="2829570"/>
            <a:ext cx="832456" cy="400110"/>
          </a:xfrm>
          <a:prstGeom prst="rect">
            <a:avLst/>
          </a:prstGeom>
          <a:noFill/>
        </p:spPr>
        <p:txBody>
          <a:bodyPr wrap="square" rtlCol="0">
            <a:spAutoFit/>
          </a:bodyPr>
          <a:lstStyle/>
          <a:p>
            <a:r>
              <a:rPr lang="es-ES_tradnl" sz="2000" b="1" smtClean="0">
                <a:solidFill>
                  <a:schemeClr val="accent6"/>
                </a:solidFill>
              </a:rPr>
              <a:t>BIAS</a:t>
            </a:r>
            <a:endParaRPr lang="es-ES_tradnl" sz="2000" b="1" dirty="0">
              <a:solidFill>
                <a:schemeClr val="accent6"/>
              </a:solidFill>
            </a:endParaRPr>
          </a:p>
        </p:txBody>
      </p:sp>
    </p:spTree>
    <p:extLst>
      <p:ext uri="{BB962C8B-B14F-4D97-AF65-F5344CB8AC3E}">
        <p14:creationId xmlns:p14="http://schemas.microsoft.com/office/powerpoint/2010/main" val="844864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9"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pic>
        <p:nvPicPr>
          <p:cNvPr id="4" name="Imagen 3"/>
          <p:cNvPicPr>
            <a:picLocks noChangeAspect="1"/>
          </p:cNvPicPr>
          <p:nvPr/>
        </p:nvPicPr>
        <p:blipFill rotWithShape="1">
          <a:blip r:embed="rId6">
            <a:extLst>
              <a:ext uri="{28A0092B-C50C-407E-A947-70E740481C1C}">
                <a14:useLocalDpi xmlns:a14="http://schemas.microsoft.com/office/drawing/2010/main" val="0"/>
              </a:ext>
            </a:extLst>
          </a:blip>
          <a:srcRect r="42875" b="31710"/>
          <a:stretch/>
        </p:blipFill>
        <p:spPr>
          <a:xfrm>
            <a:off x="3447787" y="1626276"/>
            <a:ext cx="6649206" cy="4968000"/>
          </a:xfrm>
          <a:prstGeom prst="rect">
            <a:avLst/>
          </a:prstGeom>
        </p:spPr>
      </p:pic>
      <p:sp>
        <p:nvSpPr>
          <p:cNvPr id="8" name="CuadroTexto 7"/>
          <p:cNvSpPr txBox="1"/>
          <p:nvPr/>
        </p:nvSpPr>
        <p:spPr>
          <a:xfrm>
            <a:off x="4321436" y="2829570"/>
            <a:ext cx="832456" cy="400110"/>
          </a:xfrm>
          <a:prstGeom prst="rect">
            <a:avLst/>
          </a:prstGeom>
          <a:noFill/>
        </p:spPr>
        <p:txBody>
          <a:bodyPr wrap="square" rtlCol="0">
            <a:spAutoFit/>
          </a:bodyPr>
          <a:lstStyle/>
          <a:p>
            <a:r>
              <a:rPr lang="es-ES_tradnl" sz="2000" b="1" smtClean="0">
                <a:solidFill>
                  <a:schemeClr val="accent6"/>
                </a:solidFill>
              </a:rPr>
              <a:t>BIAS</a:t>
            </a:r>
            <a:endParaRPr lang="es-ES_tradnl" sz="2000" b="1" dirty="0">
              <a:solidFill>
                <a:schemeClr val="accent6"/>
              </a:solidFill>
            </a:endParaRPr>
          </a:p>
        </p:txBody>
      </p:sp>
    </p:spTree>
    <p:extLst>
      <p:ext uri="{BB962C8B-B14F-4D97-AF65-F5344CB8AC3E}">
        <p14:creationId xmlns:p14="http://schemas.microsoft.com/office/powerpoint/2010/main" val="2023602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8"/>
          <p:cNvPicPr preferRelativeResize="0"/>
          <p:nvPr/>
        </p:nvPicPr>
        <p:blipFill rotWithShape="1">
          <a:blip r:embed="rId3">
            <a:alphaModFix/>
          </a:blip>
          <a:srcRect/>
          <a:stretch/>
        </p:blipFill>
        <p:spPr>
          <a:xfrm>
            <a:off x="0" y="1672"/>
            <a:ext cx="12194975" cy="6856326"/>
          </a:xfrm>
          <a:prstGeom prst="rect">
            <a:avLst/>
          </a:prstGeom>
          <a:noFill/>
          <a:ln>
            <a:noFill/>
          </a:ln>
        </p:spPr>
      </p:pic>
      <p:sp>
        <p:nvSpPr>
          <p:cNvPr id="122" name="Google Shape;122;p18"/>
          <p:cNvSpPr txBox="1"/>
          <p:nvPr/>
        </p:nvSpPr>
        <p:spPr>
          <a:xfrm>
            <a:off x="672725" y="2829954"/>
            <a:ext cx="10998900" cy="99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s-PE" sz="6600" b="1" dirty="0" smtClean="0">
                <a:solidFill>
                  <a:srgbClr val="FFCB3F"/>
                </a:solidFill>
                <a:latin typeface="Dosis" charset="0"/>
                <a:ea typeface="Dosis" charset="0"/>
                <a:cs typeface="Dosis" charset="0"/>
              </a:rPr>
              <a:t>ESTADO DEL ARTE</a:t>
            </a:r>
            <a:endParaRPr sz="6600" b="1" dirty="0">
              <a:solidFill>
                <a:srgbClr val="FFCB3F"/>
              </a:solidFill>
              <a:latin typeface="Dosis" charset="0"/>
              <a:ea typeface="Dosis" charset="0"/>
              <a:cs typeface="Dosis"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8"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r="42677" b="31717"/>
          <a:stretch/>
        </p:blipFill>
        <p:spPr>
          <a:xfrm>
            <a:off x="3447787" y="1625578"/>
            <a:ext cx="6672995" cy="4968000"/>
          </a:xfrm>
          <a:prstGeom prst="rect">
            <a:avLst/>
          </a:prstGeom>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sp>
        <p:nvSpPr>
          <p:cNvPr id="7" name="CuadroTexto 6"/>
          <p:cNvSpPr txBox="1"/>
          <p:nvPr/>
        </p:nvSpPr>
        <p:spPr>
          <a:xfrm>
            <a:off x="4321436" y="2829570"/>
            <a:ext cx="832456" cy="400110"/>
          </a:xfrm>
          <a:prstGeom prst="rect">
            <a:avLst/>
          </a:prstGeom>
          <a:noFill/>
        </p:spPr>
        <p:txBody>
          <a:bodyPr wrap="square" rtlCol="0">
            <a:spAutoFit/>
          </a:bodyPr>
          <a:lstStyle/>
          <a:p>
            <a:r>
              <a:rPr lang="es-ES_tradnl" sz="2000" b="1" smtClean="0">
                <a:solidFill>
                  <a:schemeClr val="accent6"/>
                </a:solidFill>
              </a:rPr>
              <a:t>BIAS</a:t>
            </a:r>
            <a:endParaRPr lang="es-ES_tradnl" sz="2000" b="1" dirty="0">
              <a:solidFill>
                <a:schemeClr val="accent6"/>
              </a:solidFill>
            </a:endParaRPr>
          </a:p>
        </p:txBody>
      </p:sp>
    </p:spTree>
    <p:extLst>
      <p:ext uri="{BB962C8B-B14F-4D97-AF65-F5344CB8AC3E}">
        <p14:creationId xmlns:p14="http://schemas.microsoft.com/office/powerpoint/2010/main" val="11717535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9"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r="42881" b="31742"/>
          <a:stretch/>
        </p:blipFill>
        <p:spPr>
          <a:xfrm>
            <a:off x="3447787" y="1615662"/>
            <a:ext cx="6651683" cy="4968000"/>
          </a:xfrm>
          <a:prstGeom prst="rect">
            <a:avLst/>
          </a:prstGeom>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sp>
        <p:nvSpPr>
          <p:cNvPr id="10" name="CuadroTexto 9"/>
          <p:cNvSpPr txBox="1"/>
          <p:nvPr/>
        </p:nvSpPr>
        <p:spPr>
          <a:xfrm>
            <a:off x="6413467" y="2691020"/>
            <a:ext cx="1220387" cy="400110"/>
          </a:xfrm>
          <a:prstGeom prst="rect">
            <a:avLst/>
          </a:prstGeom>
          <a:noFill/>
        </p:spPr>
        <p:txBody>
          <a:bodyPr wrap="square" rtlCol="0">
            <a:spAutoFit/>
          </a:bodyPr>
          <a:lstStyle/>
          <a:p>
            <a:r>
              <a:rPr lang="es-ES_tradnl" sz="2000" b="1" smtClean="0">
                <a:solidFill>
                  <a:srgbClr val="F35A70"/>
                </a:solidFill>
              </a:rPr>
              <a:t>WEIGHT</a:t>
            </a:r>
            <a:endParaRPr lang="es-ES_tradnl" sz="2000" b="1" dirty="0">
              <a:solidFill>
                <a:srgbClr val="F35A70"/>
              </a:solidFill>
            </a:endParaRPr>
          </a:p>
        </p:txBody>
      </p:sp>
    </p:spTree>
    <p:extLst>
      <p:ext uri="{BB962C8B-B14F-4D97-AF65-F5344CB8AC3E}">
        <p14:creationId xmlns:p14="http://schemas.microsoft.com/office/powerpoint/2010/main" val="19543288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9"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r="41015" b="31598"/>
          <a:stretch/>
        </p:blipFill>
        <p:spPr>
          <a:xfrm>
            <a:off x="3447787" y="1615662"/>
            <a:ext cx="6854476" cy="4968000"/>
          </a:xfrm>
          <a:prstGeom prst="rect">
            <a:avLst/>
          </a:prstGeom>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sp>
        <p:nvSpPr>
          <p:cNvPr id="10" name="CuadroTexto 9"/>
          <p:cNvSpPr txBox="1"/>
          <p:nvPr/>
        </p:nvSpPr>
        <p:spPr>
          <a:xfrm>
            <a:off x="6413467" y="2691020"/>
            <a:ext cx="1220387" cy="400110"/>
          </a:xfrm>
          <a:prstGeom prst="rect">
            <a:avLst/>
          </a:prstGeom>
          <a:noFill/>
        </p:spPr>
        <p:txBody>
          <a:bodyPr wrap="square" rtlCol="0">
            <a:spAutoFit/>
          </a:bodyPr>
          <a:lstStyle/>
          <a:p>
            <a:r>
              <a:rPr lang="es-ES_tradnl" sz="2000" b="1" smtClean="0">
                <a:solidFill>
                  <a:srgbClr val="F35A70"/>
                </a:solidFill>
              </a:rPr>
              <a:t>WEIGHT</a:t>
            </a:r>
            <a:endParaRPr lang="es-ES_tradnl" sz="2000" b="1" dirty="0">
              <a:solidFill>
                <a:srgbClr val="F35A70"/>
              </a:solidFill>
            </a:endParaRPr>
          </a:p>
        </p:txBody>
      </p:sp>
    </p:spTree>
    <p:extLst>
      <p:ext uri="{BB962C8B-B14F-4D97-AF65-F5344CB8AC3E}">
        <p14:creationId xmlns:p14="http://schemas.microsoft.com/office/powerpoint/2010/main" val="20250228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9"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r="50138" b="31717"/>
          <a:stretch/>
        </p:blipFill>
        <p:spPr>
          <a:xfrm>
            <a:off x="3447787" y="1615662"/>
            <a:ext cx="5804412" cy="4968000"/>
          </a:xfrm>
          <a:prstGeom prst="rect">
            <a:avLst/>
          </a:prstGeom>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6" name="Imagen 15"/>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34107" t="31022" r="40485" b="54169"/>
          <a:stretch/>
        </p:blipFill>
        <p:spPr>
          <a:xfrm>
            <a:off x="867501" y="1966650"/>
            <a:ext cx="2459078" cy="432000"/>
          </a:xfrm>
          <a:prstGeom prst="rect">
            <a:avLst/>
          </a:prstGeom>
        </p:spPr>
      </p:pic>
      <p:sp>
        <p:nvSpPr>
          <p:cNvPr id="8" name="CuadroTexto 7"/>
          <p:cNvSpPr txBox="1"/>
          <p:nvPr/>
        </p:nvSpPr>
        <p:spPr>
          <a:xfrm>
            <a:off x="6413467" y="2691020"/>
            <a:ext cx="1220387" cy="400110"/>
          </a:xfrm>
          <a:prstGeom prst="rect">
            <a:avLst/>
          </a:prstGeom>
          <a:noFill/>
        </p:spPr>
        <p:txBody>
          <a:bodyPr wrap="square" rtlCol="0">
            <a:spAutoFit/>
          </a:bodyPr>
          <a:lstStyle/>
          <a:p>
            <a:r>
              <a:rPr lang="es-ES_tradnl" sz="2000" b="1" smtClean="0">
                <a:solidFill>
                  <a:srgbClr val="F35A70"/>
                </a:solidFill>
              </a:rPr>
              <a:t>WEIGHT</a:t>
            </a:r>
            <a:endParaRPr lang="es-ES_tradnl" sz="2000" b="1" dirty="0">
              <a:solidFill>
                <a:srgbClr val="F35A70"/>
              </a:solidFill>
            </a:endParaRPr>
          </a:p>
        </p:txBody>
      </p:sp>
    </p:spTree>
    <p:extLst>
      <p:ext uri="{BB962C8B-B14F-4D97-AF65-F5344CB8AC3E}">
        <p14:creationId xmlns:p14="http://schemas.microsoft.com/office/powerpoint/2010/main" val="592213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7" name="Rectángulo 16"/>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sp>
        <p:nvSpPr>
          <p:cNvPr id="3" name="CuadroTexto 2"/>
          <p:cNvSpPr txBox="1"/>
          <p:nvPr/>
        </p:nvSpPr>
        <p:spPr>
          <a:xfrm>
            <a:off x="5515716" y="2812739"/>
            <a:ext cx="723275" cy="1200329"/>
          </a:xfrm>
          <a:prstGeom prst="rect">
            <a:avLst/>
          </a:prstGeom>
          <a:noFill/>
        </p:spPr>
        <p:txBody>
          <a:bodyPr wrap="none" rtlCol="0">
            <a:spAutoFit/>
          </a:bodyPr>
          <a:lstStyle/>
          <a:p>
            <a:r>
              <a:rPr lang="es-ES_tradnl" sz="7200" dirty="0"/>
              <a:t>=</a:t>
            </a:r>
          </a:p>
        </p:txBody>
      </p:sp>
      <p:sp>
        <p:nvSpPr>
          <p:cNvPr id="14" name="CuadroTexto 13"/>
          <p:cNvSpPr txBox="1"/>
          <p:nvPr/>
        </p:nvSpPr>
        <p:spPr>
          <a:xfrm>
            <a:off x="5515716" y="4835369"/>
            <a:ext cx="723275" cy="1200329"/>
          </a:xfrm>
          <a:prstGeom prst="rect">
            <a:avLst/>
          </a:prstGeom>
          <a:noFill/>
        </p:spPr>
        <p:txBody>
          <a:bodyPr wrap="none" rtlCol="0">
            <a:spAutoFit/>
          </a:bodyPr>
          <a:lstStyle/>
          <a:p>
            <a:r>
              <a:rPr lang="es-ES_tradnl" sz="7200" dirty="0"/>
              <a:t>=</a:t>
            </a:r>
          </a:p>
        </p:txBody>
      </p:sp>
      <p:sp>
        <p:nvSpPr>
          <p:cNvPr id="15" name="CuadroTexto 14"/>
          <p:cNvSpPr txBox="1"/>
          <p:nvPr/>
        </p:nvSpPr>
        <p:spPr>
          <a:xfrm>
            <a:off x="3007285" y="5187375"/>
            <a:ext cx="2295821" cy="584775"/>
          </a:xfrm>
          <a:prstGeom prst="rect">
            <a:avLst/>
          </a:prstGeom>
          <a:noFill/>
        </p:spPr>
        <p:txBody>
          <a:bodyPr wrap="none" rtlCol="0">
            <a:spAutoFit/>
          </a:bodyPr>
          <a:lstStyle/>
          <a:p>
            <a:r>
              <a:rPr lang="es-ES_tradnl" sz="3200" dirty="0" smtClean="0">
                <a:solidFill>
                  <a:schemeClr val="accent5"/>
                </a:solidFill>
              </a:rPr>
              <a:t>Xi </a:t>
            </a:r>
            <a:r>
              <a:rPr lang="es-ES_tradnl" sz="3200" dirty="0" smtClean="0">
                <a:solidFill>
                  <a:schemeClr val="tx1"/>
                </a:solidFill>
              </a:rPr>
              <a:t>*</a:t>
            </a:r>
            <a:r>
              <a:rPr lang="es-ES_tradnl" sz="3200" dirty="0" smtClean="0">
                <a:solidFill>
                  <a:schemeClr val="accent5"/>
                </a:solidFill>
              </a:rPr>
              <a:t> </a:t>
            </a:r>
            <a:r>
              <a:rPr lang="es-ES_tradnl" sz="3200" dirty="0" err="1" smtClean="0">
                <a:solidFill>
                  <a:schemeClr val="accent5"/>
                </a:solidFill>
              </a:rPr>
              <a:t>Wi</a:t>
            </a:r>
            <a:r>
              <a:rPr lang="es-ES_tradnl" sz="3200" dirty="0" smtClean="0">
                <a:solidFill>
                  <a:schemeClr val="accent5"/>
                </a:solidFill>
              </a:rPr>
              <a:t>  </a:t>
            </a:r>
            <a:r>
              <a:rPr lang="es-ES_tradnl" sz="3200" dirty="0" smtClean="0">
                <a:solidFill>
                  <a:schemeClr val="tx1"/>
                </a:solidFill>
              </a:rPr>
              <a:t>+ </a:t>
            </a:r>
            <a:r>
              <a:rPr lang="es-ES_tradnl" sz="3200" b="1" dirty="0" smtClean="0">
                <a:solidFill>
                  <a:schemeClr val="accent6"/>
                </a:solidFill>
              </a:rPr>
              <a:t>B</a:t>
            </a:r>
            <a:endParaRPr lang="es-ES_tradnl" sz="3200" b="1" dirty="0">
              <a:solidFill>
                <a:schemeClr val="accent6"/>
              </a:solidFill>
            </a:endParaRPr>
          </a:p>
        </p:txBody>
      </p:sp>
      <p:pic>
        <p:nvPicPr>
          <p:cNvPr id="11" name="Imagen 10"/>
          <p:cNvPicPr>
            <a:picLocks noChangeAspect="1"/>
          </p:cNvPicPr>
          <p:nvPr/>
        </p:nvPicPr>
        <p:blipFill rotWithShape="1">
          <a:blip r:embed="rId5">
            <a:extLst>
              <a:ext uri="{28A0092B-C50C-407E-A947-70E740481C1C}">
                <a14:useLocalDpi xmlns:a14="http://schemas.microsoft.com/office/drawing/2010/main" val="0"/>
              </a:ext>
            </a:extLst>
          </a:blip>
          <a:srcRect l="8488" t="30450" r="62201" b="24858"/>
          <a:stretch/>
        </p:blipFill>
        <p:spPr>
          <a:xfrm>
            <a:off x="810100" y="1622139"/>
            <a:ext cx="3863500" cy="3681647"/>
          </a:xfrm>
          <a:prstGeom prst="rect">
            <a:avLst/>
          </a:prstGeom>
        </p:spPr>
      </p:pic>
      <p:pic>
        <p:nvPicPr>
          <p:cNvPr id="2" name="Imagen 1"/>
          <p:cNvPicPr>
            <a:picLocks noChangeAspect="1"/>
          </p:cNvPicPr>
          <p:nvPr/>
        </p:nvPicPr>
        <p:blipFill rotWithShape="1">
          <a:blip r:embed="rId6">
            <a:extLst>
              <a:ext uri="{28A0092B-C50C-407E-A947-70E740481C1C}">
                <a14:useLocalDpi xmlns:a14="http://schemas.microsoft.com/office/drawing/2010/main" val="0"/>
              </a:ext>
            </a:extLst>
          </a:blip>
          <a:srcRect t="10511"/>
          <a:stretch/>
        </p:blipFill>
        <p:spPr>
          <a:xfrm>
            <a:off x="6596235" y="1606188"/>
            <a:ext cx="4013199" cy="2693535"/>
          </a:xfrm>
          <a:prstGeom prst="rect">
            <a:avLst/>
          </a:prstGeom>
        </p:spPr>
      </p:pic>
      <p:pic>
        <p:nvPicPr>
          <p:cNvPr id="4" name="Imagen 3"/>
          <p:cNvPicPr>
            <a:picLocks noChangeAspect="1"/>
          </p:cNvPicPr>
          <p:nvPr/>
        </p:nvPicPr>
        <p:blipFill rotWithShape="1">
          <a:blip r:embed="rId7">
            <a:extLst>
              <a:ext uri="{BEBA8EAE-BF5A-486C-A8C5-ECC9F3942E4B}">
                <a14:imgProps xmlns:a14="http://schemas.microsoft.com/office/drawing/2010/main">
                  <a14:imgLayer r:embed="rId8">
                    <a14:imgEffect>
                      <a14:sharpenSoften amount="50000"/>
                    </a14:imgEffect>
                  </a14:imgLayer>
                </a14:imgProps>
              </a:ext>
              <a:ext uri="{28A0092B-C50C-407E-A947-70E740481C1C}">
                <a14:useLocalDpi xmlns:a14="http://schemas.microsoft.com/office/drawing/2010/main" val="0"/>
              </a:ext>
            </a:extLst>
          </a:blip>
          <a:srcRect l="28753" r="14181" b="15446"/>
          <a:stretch/>
        </p:blipFill>
        <p:spPr>
          <a:xfrm>
            <a:off x="6498252" y="4459749"/>
            <a:ext cx="4605372" cy="2056592"/>
          </a:xfrm>
          <a:prstGeom prst="rect">
            <a:avLst/>
          </a:prstGeom>
        </p:spPr>
      </p:pic>
      <p:sp>
        <p:nvSpPr>
          <p:cNvPr id="5" name="CuadroTexto 4"/>
          <p:cNvSpPr txBox="1"/>
          <p:nvPr/>
        </p:nvSpPr>
        <p:spPr>
          <a:xfrm>
            <a:off x="4961423" y="4495116"/>
            <a:ext cx="1236236" cy="369332"/>
          </a:xfrm>
          <a:prstGeom prst="rect">
            <a:avLst/>
          </a:prstGeom>
          <a:noFill/>
        </p:spPr>
        <p:txBody>
          <a:bodyPr wrap="none" rtlCol="0">
            <a:spAutoFit/>
          </a:bodyPr>
          <a:lstStyle/>
          <a:p>
            <a:r>
              <a:rPr lang="es-ES_tradnl" sz="1800" smtClean="0"/>
              <a:t>Constante</a:t>
            </a:r>
            <a:endParaRPr lang="es-ES_tradnl" sz="1800"/>
          </a:p>
        </p:txBody>
      </p:sp>
      <p:sp>
        <p:nvSpPr>
          <p:cNvPr id="18" name="CuadroTexto 17"/>
          <p:cNvSpPr txBox="1"/>
          <p:nvPr/>
        </p:nvSpPr>
        <p:spPr>
          <a:xfrm>
            <a:off x="3446161" y="4527592"/>
            <a:ext cx="1338828" cy="369332"/>
          </a:xfrm>
          <a:prstGeom prst="rect">
            <a:avLst/>
          </a:prstGeom>
          <a:noFill/>
        </p:spPr>
        <p:txBody>
          <a:bodyPr wrap="none" rtlCol="0">
            <a:spAutoFit/>
          </a:bodyPr>
          <a:lstStyle/>
          <a:p>
            <a:r>
              <a:rPr lang="es-ES_tradnl" sz="1800" smtClean="0"/>
              <a:t>Coeficiente</a:t>
            </a:r>
            <a:endParaRPr lang="es-ES_tradnl" sz="1800"/>
          </a:p>
        </p:txBody>
      </p:sp>
      <p:sp>
        <p:nvSpPr>
          <p:cNvPr id="19" name="CuadroTexto 18"/>
          <p:cNvSpPr txBox="1"/>
          <p:nvPr/>
        </p:nvSpPr>
        <p:spPr>
          <a:xfrm>
            <a:off x="2264470" y="6020408"/>
            <a:ext cx="2557110" cy="369332"/>
          </a:xfrm>
          <a:prstGeom prst="rect">
            <a:avLst/>
          </a:prstGeom>
          <a:noFill/>
        </p:spPr>
        <p:txBody>
          <a:bodyPr wrap="none" rtlCol="0">
            <a:spAutoFit/>
          </a:bodyPr>
          <a:lstStyle/>
          <a:p>
            <a:r>
              <a:rPr lang="es-ES_tradnl" sz="1800" dirty="0" smtClean="0"/>
              <a:t>Variable Independiente</a:t>
            </a:r>
            <a:endParaRPr lang="es-ES_tradnl" sz="1800" dirty="0"/>
          </a:p>
        </p:txBody>
      </p:sp>
      <p:cxnSp>
        <p:nvCxnSpPr>
          <p:cNvPr id="7" name="Conector recto de flecha 6"/>
          <p:cNvCxnSpPr/>
          <p:nvPr/>
        </p:nvCxnSpPr>
        <p:spPr>
          <a:xfrm>
            <a:off x="3962400" y="4830582"/>
            <a:ext cx="16933" cy="439338"/>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p:nvPr/>
        </p:nvCxnSpPr>
        <p:spPr>
          <a:xfrm flipH="1">
            <a:off x="5141419" y="4877443"/>
            <a:ext cx="351930" cy="38808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p:cNvCxnSpPr/>
          <p:nvPr/>
        </p:nvCxnSpPr>
        <p:spPr>
          <a:xfrm flipV="1">
            <a:off x="2956486" y="5755821"/>
            <a:ext cx="226981" cy="292872"/>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1055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9291" y="1302330"/>
            <a:ext cx="7923158" cy="5278804"/>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 </a:t>
            </a:r>
            <a:r>
              <a:rPr lang="mr-IN" sz="4000" b="1" dirty="0" smtClean="0">
                <a:ln w="6350">
                  <a:solidFill>
                    <a:schemeClr val="tx1">
                      <a:lumMod val="85000"/>
                      <a:lumOff val="15000"/>
                    </a:schemeClr>
                  </a:solidFill>
                </a:ln>
                <a:solidFill>
                  <a:srgbClr val="4C6AA3"/>
                </a:solidFill>
                <a:latin typeface="Dosis" charset="0"/>
                <a:ea typeface="Dosis" charset="0"/>
                <a:cs typeface="Dosis" charset="0"/>
              </a:rPr>
              <a:t>–</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a:t>
            </a:r>
            <a:r>
              <a:rPr lang="en-US" sz="4000" b="1" dirty="0" err="1" smtClean="0">
                <a:ln w="6350">
                  <a:solidFill>
                    <a:schemeClr val="tx1">
                      <a:lumMod val="85000"/>
                      <a:lumOff val="15000"/>
                    </a:schemeClr>
                  </a:solidFill>
                </a:ln>
                <a:solidFill>
                  <a:srgbClr val="4C6AA3"/>
                </a:solidFill>
                <a:latin typeface="Dosis" charset="0"/>
                <a:ea typeface="Dosis" charset="0"/>
                <a:cs typeface="Dosis" charset="0"/>
              </a:rPr>
              <a:t>Regresión</a:t>
            </a:r>
            <a:r>
              <a:rPr lang="en-US" sz="4000" b="1" dirty="0" smtClean="0">
                <a:ln w="6350">
                  <a:solidFill>
                    <a:schemeClr val="tx1">
                      <a:lumMod val="85000"/>
                      <a:lumOff val="15000"/>
                    </a:schemeClr>
                  </a:solidFill>
                </a:ln>
                <a:solidFill>
                  <a:srgbClr val="4C6AA3"/>
                </a:solidFill>
                <a:latin typeface="Dosis" charset="0"/>
                <a:ea typeface="Dosis" charset="0"/>
                <a:cs typeface="Dosis" charset="0"/>
              </a:rPr>
              <a:t> Lineal</a:t>
            </a:r>
            <a:endParaRPr lang="en-US" b="1" dirty="0">
              <a:ln w="6350">
                <a:solidFill>
                  <a:schemeClr val="tx1">
                    <a:lumMod val="85000"/>
                    <a:lumOff val="15000"/>
                  </a:schemeClr>
                </a:solidFill>
              </a:ln>
              <a:latin typeface="Dosis" charset="0"/>
              <a:ea typeface="Dosis" charset="0"/>
              <a:cs typeface="Dosis" charset="0"/>
            </a:endParaRPr>
          </a:p>
        </p:txBody>
      </p:sp>
    </p:spTree>
    <p:extLst>
      <p:ext uri="{BB962C8B-B14F-4D97-AF65-F5344CB8AC3E}">
        <p14:creationId xmlns:p14="http://schemas.microsoft.com/office/powerpoint/2010/main" val="1976779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8459" t="30707" r="45328" b="15354"/>
          <a:stretch/>
        </p:blipFill>
        <p:spPr>
          <a:xfrm>
            <a:off x="1191491" y="1884218"/>
            <a:ext cx="5070764" cy="3699164"/>
          </a:xfrm>
          <a:prstGeom prst="rect">
            <a:avLst/>
          </a:prstGeom>
        </p:spPr>
      </p:pic>
      <p:pic>
        <p:nvPicPr>
          <p:cNvPr id="6" name="Imagen 5"/>
          <p:cNvPicPr>
            <a:picLocks noChangeAspect="1"/>
          </p:cNvPicPr>
          <p:nvPr/>
        </p:nvPicPr>
        <p:blipFill rotWithShape="1">
          <a:blip r:embed="rId5">
            <a:extLst>
              <a:ext uri="{28A0092B-C50C-407E-A947-70E740481C1C}">
                <a14:useLocalDpi xmlns:a14="http://schemas.microsoft.com/office/drawing/2010/main" val="0"/>
              </a:ext>
            </a:extLst>
          </a:blip>
          <a:srcRect l="64346" t="29383" r="14098" b="36128"/>
          <a:stretch/>
        </p:blipFill>
        <p:spPr>
          <a:xfrm>
            <a:off x="7348847" y="1884218"/>
            <a:ext cx="3285504" cy="3285505"/>
          </a:xfrm>
          <a:prstGeom prst="rect">
            <a:avLst/>
          </a:prstGeom>
        </p:spPr>
      </p:pic>
    </p:spTree>
    <p:extLst>
      <p:ext uri="{BB962C8B-B14F-4D97-AF65-F5344CB8AC3E}">
        <p14:creationId xmlns:p14="http://schemas.microsoft.com/office/powerpoint/2010/main" val="1284393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1"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lumMod val="85000"/>
                      <a:lumOff val="15000"/>
                    </a:schemeClr>
                  </a:solidFill>
                </a:ln>
                <a:solidFill>
                  <a:srgbClr val="4C6AA3"/>
                </a:solidFill>
                <a:latin typeface="Dosis" charset="0"/>
                <a:ea typeface="Dosis" charset="0"/>
                <a:cs typeface="Dosis" charset="0"/>
              </a:rPr>
              <a:t>PERCEPTRON</a:t>
            </a:r>
            <a:endParaRPr lang="en-US" b="1" dirty="0">
              <a:ln w="6350">
                <a:solidFill>
                  <a:schemeClr val="tx1">
                    <a:lumMod val="85000"/>
                    <a:lumOff val="15000"/>
                  </a:schemeClr>
                </a:solidFill>
              </a:ln>
              <a:latin typeface="Dosis" charset="0"/>
              <a:ea typeface="Dosis" charset="0"/>
              <a:cs typeface="Dosis" charset="0"/>
            </a:endParaRPr>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8459" t="30707" r="45328" b="15354"/>
          <a:stretch/>
        </p:blipFill>
        <p:spPr>
          <a:xfrm>
            <a:off x="1191491" y="1884218"/>
            <a:ext cx="5070764" cy="3699164"/>
          </a:xfrm>
          <a:prstGeom prst="rect">
            <a:avLst/>
          </a:prstGeom>
        </p:spPr>
      </p:pic>
      <p:pic>
        <p:nvPicPr>
          <p:cNvPr id="10" name="Imagen 9"/>
          <p:cNvPicPr>
            <a:picLocks noChangeAspect="1"/>
          </p:cNvPicPr>
          <p:nvPr/>
        </p:nvPicPr>
        <p:blipFill rotWithShape="1">
          <a:blip r:embed="rId4">
            <a:extLst>
              <a:ext uri="{28A0092B-C50C-407E-A947-70E740481C1C}">
                <a14:useLocalDpi xmlns:a14="http://schemas.microsoft.com/office/drawing/2010/main" val="0"/>
              </a:ext>
            </a:extLst>
          </a:blip>
          <a:srcRect l="62398" t="29293" r="8939" b="12324"/>
          <a:stretch/>
        </p:blipFill>
        <p:spPr>
          <a:xfrm>
            <a:off x="7245926" y="1731818"/>
            <a:ext cx="3311238" cy="4215628"/>
          </a:xfrm>
          <a:prstGeom prst="rect">
            <a:avLst/>
          </a:prstGeom>
        </p:spPr>
      </p:pic>
    </p:spTree>
    <p:extLst>
      <p:ext uri="{BB962C8B-B14F-4D97-AF65-F5344CB8AC3E}">
        <p14:creationId xmlns:p14="http://schemas.microsoft.com/office/powerpoint/2010/main" val="511059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53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dirty="0" smtClean="0">
                <a:ln w="6350">
                  <a:noFill/>
                </a:ln>
                <a:solidFill>
                  <a:schemeClr val="bg1"/>
                </a:solidFill>
                <a:latin typeface="Dosis Medium" charset="0"/>
                <a:ea typeface="Dosis Medium" charset="0"/>
                <a:cs typeface="Dosis Medium" charset="0"/>
              </a:rPr>
              <a:t>FUNCIONES LOGICAS</a:t>
            </a:r>
            <a:endParaRPr lang="en-US" sz="2800" dirty="0">
              <a:ln w="6350">
                <a:noFill/>
              </a:ln>
              <a:solidFill>
                <a:schemeClr val="bg1"/>
              </a:solidFill>
              <a:latin typeface="Dosis Medium" charset="0"/>
              <a:ea typeface="Dosis Medium" charset="0"/>
              <a:cs typeface="Dosis Medium"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83832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674"/>
            <a:ext cx="12194975" cy="6856326"/>
          </a:xfrm>
          <a:prstGeom prst="rect">
            <a:avLst/>
          </a:prstGeom>
        </p:spPr>
      </p:pic>
      <p:sp>
        <p:nvSpPr>
          <p:cNvPr id="6" name="Rectángulo 5"/>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3" name="Rectángulo 2"/>
          <p:cNvSpPr/>
          <p:nvPr/>
        </p:nvSpPr>
        <p:spPr>
          <a:xfrm>
            <a:off x="642146" y="1687130"/>
            <a:ext cx="10904483" cy="830997"/>
          </a:xfrm>
          <a:prstGeom prst="rect">
            <a:avLst/>
          </a:prstGeom>
        </p:spPr>
        <p:txBody>
          <a:bodyPr wrap="square">
            <a:spAutoFit/>
          </a:bodyPr>
          <a:lstStyle/>
          <a:p>
            <a:pPr algn="just"/>
            <a:r>
              <a:rPr lang="es-ES_tradnl" sz="2400" dirty="0">
                <a:latin typeface="Dosis" charset="0"/>
                <a:ea typeface="Dosis" charset="0"/>
                <a:cs typeface="Dosis" charset="0"/>
              </a:rPr>
              <a:t>Las funciones lógicas prueban una condición para evaluarla como verdadera o falsa. </a:t>
            </a:r>
            <a:r>
              <a:rPr lang="es-ES_tradnl" sz="2400" dirty="0" smtClean="0">
                <a:latin typeface="Dosis" charset="0"/>
                <a:ea typeface="Dosis" charset="0"/>
                <a:cs typeface="Dosis" charset="0"/>
              </a:rPr>
              <a:t>Operan variables binarias y devuelven un resultado binario.</a:t>
            </a:r>
          </a:p>
        </p:txBody>
      </p:sp>
      <p:pic>
        <p:nvPicPr>
          <p:cNvPr id="7" name="Picture 6" descr="http://4.bp.blogspot.com/-_HEr2cc0A3Y/VSyACzDZiYI/AAAAAAAABKc/kiR9eIiLt5Q/s1600/puertas-logicas.png"/>
          <p:cNvPicPr>
            <a:picLocks noChangeAspect="1" noChangeArrowheads="1"/>
          </p:cNvPicPr>
          <p:nvPr/>
        </p:nvPicPr>
        <p:blipFill rotWithShape="1">
          <a:blip r:embed="rId4">
            <a:extLst>
              <a:ext uri="{28A0092B-C50C-407E-A947-70E740481C1C}">
                <a14:useLocalDpi xmlns:a14="http://schemas.microsoft.com/office/drawing/2010/main" val="0"/>
              </a:ext>
            </a:extLst>
          </a:blip>
          <a:srcRect t="10852" r="29181" b="24274"/>
          <a:stretch/>
        </p:blipFill>
        <p:spPr bwMode="auto">
          <a:xfrm>
            <a:off x="2747075" y="2852159"/>
            <a:ext cx="6694623" cy="3611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4141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5858"/>
            <a:ext cx="12192000" cy="6773333"/>
          </a:xfrm>
          <a:prstGeom prst="rect">
            <a:avLst/>
          </a:prstGeom>
        </p:spPr>
      </p:pic>
    </p:spTree>
    <p:extLst>
      <p:ext uri="{BB962C8B-B14F-4D97-AF65-F5344CB8AC3E}">
        <p14:creationId xmlns:p14="http://schemas.microsoft.com/office/powerpoint/2010/main" val="5389100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674"/>
            <a:ext cx="12194975" cy="6856326"/>
          </a:xfrm>
          <a:prstGeom prst="rect">
            <a:avLst/>
          </a:prstGeom>
        </p:spPr>
      </p:pic>
      <p:sp>
        <p:nvSpPr>
          <p:cNvPr id="6" name="Rectángulo 5"/>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629678" y="1522229"/>
            <a:ext cx="10935618" cy="1200329"/>
          </a:xfrm>
          <a:prstGeom prst="rect">
            <a:avLst/>
          </a:prstGeom>
        </p:spPr>
        <p:txBody>
          <a:bodyPr wrap="square">
            <a:spAutoFit/>
          </a:bodyPr>
          <a:lstStyle/>
          <a:p>
            <a:pPr algn="just"/>
            <a:r>
              <a:rPr lang="es-ES_tradnl" sz="2400" dirty="0">
                <a:latin typeface="Dosis" charset="0"/>
                <a:ea typeface="Dosis" charset="0"/>
                <a:cs typeface="Dosis" charset="0"/>
              </a:rPr>
              <a:t>Las funciones lógicas son un gran punto de partida ya que nos llevarán a un desarrollo natural de la teoría detrás del </a:t>
            </a:r>
            <a:r>
              <a:rPr lang="es-ES_tradnl" sz="2400" dirty="0" err="1">
                <a:latin typeface="Dosis" charset="0"/>
                <a:ea typeface="Dosis" charset="0"/>
                <a:cs typeface="Dosis" charset="0"/>
              </a:rPr>
              <a:t>perceptrón</a:t>
            </a:r>
            <a:r>
              <a:rPr lang="es-ES_tradnl" sz="2400" dirty="0">
                <a:latin typeface="Dosis" charset="0"/>
                <a:ea typeface="Dosis" charset="0"/>
                <a:cs typeface="Dosis" charset="0"/>
              </a:rPr>
              <a:t> y, en consecuencia, de las redes neuronales, exploraremos lo que puede hacer un </a:t>
            </a:r>
            <a:r>
              <a:rPr lang="es-ES_tradnl" sz="2400" dirty="0" err="1">
                <a:latin typeface="Dosis" charset="0"/>
                <a:ea typeface="Dosis" charset="0"/>
                <a:cs typeface="Dosis" charset="0"/>
              </a:rPr>
              <a:t>Perceptrón</a:t>
            </a:r>
            <a:r>
              <a:rPr lang="es-ES_tradnl" sz="2400" dirty="0">
                <a:latin typeface="Dosis" charset="0"/>
                <a:ea typeface="Dosis" charset="0"/>
                <a:cs typeface="Dosis" charset="0"/>
              </a:rPr>
              <a:t>, cuáles son sus </a:t>
            </a:r>
            <a:r>
              <a:rPr lang="es-ES_tradnl" sz="2400" dirty="0" smtClean="0">
                <a:latin typeface="Dosis" charset="0"/>
                <a:ea typeface="Dosis" charset="0"/>
                <a:cs typeface="Dosis" charset="0"/>
              </a:rPr>
              <a:t>limitaciones</a:t>
            </a:r>
            <a:r>
              <a:rPr lang="es-ES_tradnl" sz="2400" dirty="0">
                <a:latin typeface="Dosis" charset="0"/>
                <a:ea typeface="Dosis" charset="0"/>
                <a:cs typeface="Dosis" charset="0"/>
              </a:rPr>
              <a:t>.</a:t>
            </a:r>
          </a:p>
        </p:txBody>
      </p:sp>
      <p:pic>
        <p:nvPicPr>
          <p:cNvPr id="11" name="Picture 6" descr="http://4.bp.blogspot.com/-_HEr2cc0A3Y/VSyACzDZiYI/AAAAAAAABKc/kiR9eIiLt5Q/s1600/puertas-logicas.png"/>
          <p:cNvPicPr>
            <a:picLocks noChangeAspect="1" noChangeArrowheads="1"/>
          </p:cNvPicPr>
          <p:nvPr/>
        </p:nvPicPr>
        <p:blipFill rotWithShape="1">
          <a:blip r:embed="rId4">
            <a:extLst>
              <a:ext uri="{28A0092B-C50C-407E-A947-70E740481C1C}">
                <a14:useLocalDpi xmlns:a14="http://schemas.microsoft.com/office/drawing/2010/main" val="0"/>
              </a:ext>
            </a:extLst>
          </a:blip>
          <a:srcRect t="10852" r="29181" b="24274"/>
          <a:stretch/>
        </p:blipFill>
        <p:spPr bwMode="auto">
          <a:xfrm>
            <a:off x="2747075" y="2852159"/>
            <a:ext cx="6694623" cy="3611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49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674"/>
            <a:ext cx="12194975" cy="6856326"/>
          </a:xfrm>
          <a:prstGeom prst="rect">
            <a:avLst/>
          </a:prstGeom>
        </p:spPr>
      </p:pic>
      <p:sp>
        <p:nvSpPr>
          <p:cNvPr id="11" name="Rectángulo 10"/>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CuadroTexto 7"/>
          <p:cNvSpPr txBox="1"/>
          <p:nvPr/>
        </p:nvSpPr>
        <p:spPr>
          <a:xfrm>
            <a:off x="6526817" y="2969620"/>
            <a:ext cx="3466013" cy="707886"/>
          </a:xfrm>
          <a:prstGeom prst="rect">
            <a:avLst/>
          </a:prstGeom>
          <a:noFill/>
        </p:spPr>
        <p:txBody>
          <a:bodyPr wrap="none" rtlCol="0">
            <a:spAutoFit/>
          </a:bodyPr>
          <a:lstStyle/>
          <a:p>
            <a:r>
              <a:rPr lang="es-ES_tradnl" sz="4000" b="1" smtClean="0"/>
              <a:t>1                   0</a:t>
            </a:r>
            <a:endParaRPr lang="es-ES_tradnl" sz="4000" b="1"/>
          </a:p>
        </p:txBody>
      </p:sp>
      <p:sp>
        <p:nvSpPr>
          <p:cNvPr id="15" name="CuadroTexto 14"/>
          <p:cNvSpPr txBox="1"/>
          <p:nvPr/>
        </p:nvSpPr>
        <p:spPr>
          <a:xfrm>
            <a:off x="1156496" y="4447348"/>
            <a:ext cx="4041491" cy="769441"/>
          </a:xfrm>
          <a:prstGeom prst="rect">
            <a:avLst/>
          </a:prstGeom>
          <a:noFill/>
        </p:spPr>
        <p:txBody>
          <a:bodyPr wrap="none" rtlCol="0">
            <a:spAutoFit/>
          </a:bodyPr>
          <a:lstStyle/>
          <a:p>
            <a:r>
              <a:rPr lang="es-ES_tradnl" sz="4000" dirty="0" smtClean="0"/>
              <a:t>Red Neuronal: </a:t>
            </a:r>
            <a:r>
              <a:rPr lang="es-ES_tradnl" sz="4400" b="1" dirty="0" smtClean="0">
                <a:solidFill>
                  <a:srgbClr val="F35A70"/>
                </a:solidFill>
              </a:rPr>
              <a:t>Y</a:t>
            </a:r>
            <a:endParaRPr lang="es-ES_tradnl" sz="4000" b="1" dirty="0">
              <a:solidFill>
                <a:srgbClr val="F35A70"/>
              </a:solidFill>
            </a:endParaRPr>
          </a:p>
        </p:txBody>
      </p:sp>
      <p:sp>
        <p:nvSpPr>
          <p:cNvPr id="4" name="Rectángulo 3"/>
          <p:cNvSpPr/>
          <p:nvPr/>
        </p:nvSpPr>
        <p:spPr>
          <a:xfrm>
            <a:off x="1393510" y="1599542"/>
            <a:ext cx="9407954" cy="1077218"/>
          </a:xfrm>
          <a:prstGeom prst="rect">
            <a:avLst/>
          </a:prstGeom>
        </p:spPr>
        <p:txBody>
          <a:bodyPr wrap="square">
            <a:spAutoFit/>
          </a:bodyPr>
          <a:lstStyle/>
          <a:p>
            <a:pPr algn="just"/>
            <a:r>
              <a:rPr lang="es-ES_tradnl" sz="3200" dirty="0">
                <a:latin typeface="Dosis" charset="0"/>
                <a:ea typeface="Dosis" charset="0"/>
                <a:cs typeface="Dosis" charset="0"/>
              </a:rPr>
              <a:t>U</a:t>
            </a:r>
            <a:r>
              <a:rPr lang="es-ES_tradnl" sz="3200" dirty="0" smtClean="0">
                <a:latin typeface="Dosis" charset="0"/>
                <a:ea typeface="Dosis" charset="0"/>
                <a:cs typeface="Dosis" charset="0"/>
              </a:rPr>
              <a:t>na</a:t>
            </a:r>
            <a:r>
              <a:rPr lang="es-ES_tradnl" sz="3200" dirty="0">
                <a:latin typeface="Dosis" charset="0"/>
                <a:ea typeface="Dosis" charset="0"/>
                <a:cs typeface="Dosis" charset="0"/>
              </a:rPr>
              <a:t> variable binaria es aquella que puede </a:t>
            </a:r>
            <a:r>
              <a:rPr lang="es-ES_tradnl" sz="3200" dirty="0" smtClean="0">
                <a:latin typeface="Dosis" charset="0"/>
                <a:ea typeface="Dosis" charset="0"/>
                <a:cs typeface="Dosis" charset="0"/>
              </a:rPr>
              <a:t>tomar dos únicos </a:t>
            </a:r>
            <a:r>
              <a:rPr lang="es-ES_tradnl" sz="3200" dirty="0">
                <a:latin typeface="Dosis" charset="0"/>
                <a:ea typeface="Dosis" charset="0"/>
                <a:cs typeface="Dosis" charset="0"/>
              </a:rPr>
              <a:t>valores ya sea de cero </a:t>
            </a:r>
            <a:r>
              <a:rPr lang="es-ES_tradnl" sz="3200" dirty="0" smtClean="0">
                <a:latin typeface="Dosis" charset="0"/>
                <a:ea typeface="Dosis" charset="0"/>
                <a:cs typeface="Dosis" charset="0"/>
              </a:rPr>
              <a:t>(</a:t>
            </a:r>
            <a:r>
              <a:rPr lang="es-ES_tradnl" sz="3200" b="1" dirty="0" smtClean="0">
                <a:solidFill>
                  <a:srgbClr val="F53160"/>
                </a:solidFill>
                <a:latin typeface="Dosis" charset="0"/>
                <a:ea typeface="Dosis" charset="0"/>
                <a:cs typeface="Dosis" charset="0"/>
              </a:rPr>
              <a:t>0</a:t>
            </a:r>
            <a:r>
              <a:rPr lang="es-ES_tradnl" sz="3200" dirty="0" smtClean="0">
                <a:latin typeface="Dosis" charset="0"/>
                <a:ea typeface="Dosis" charset="0"/>
                <a:cs typeface="Dosis" charset="0"/>
              </a:rPr>
              <a:t>) </a:t>
            </a:r>
            <a:r>
              <a:rPr lang="es-ES_tradnl" sz="3200" dirty="0">
                <a:latin typeface="Dosis" charset="0"/>
                <a:ea typeface="Dosis" charset="0"/>
                <a:cs typeface="Dosis" charset="0"/>
              </a:rPr>
              <a:t>o uno (</a:t>
            </a:r>
            <a:r>
              <a:rPr lang="es-ES_tradnl" sz="3200" b="1" dirty="0">
                <a:solidFill>
                  <a:srgbClr val="00B0F0"/>
                </a:solidFill>
                <a:latin typeface="Dosis" charset="0"/>
                <a:ea typeface="Dosis" charset="0"/>
                <a:cs typeface="Dosis" charset="0"/>
              </a:rPr>
              <a:t>1</a:t>
            </a:r>
            <a:r>
              <a:rPr lang="es-ES_tradnl" sz="3200" dirty="0">
                <a:latin typeface="Dosis" charset="0"/>
                <a:ea typeface="Dosis" charset="0"/>
                <a:cs typeface="Dosis" charset="0"/>
              </a:rPr>
              <a:t>)</a:t>
            </a:r>
          </a:p>
        </p:txBody>
      </p:sp>
      <p:sp>
        <p:nvSpPr>
          <p:cNvPr id="12"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VARIABLES BINARIAS</a:t>
            </a:r>
            <a:endParaRPr lang="en-US" b="1" dirty="0">
              <a:ln w="6350">
                <a:solidFill>
                  <a:schemeClr val="tx1"/>
                </a:solidFill>
              </a:ln>
              <a:latin typeface="Dosis" charset="0"/>
              <a:ea typeface="Dosis" charset="0"/>
              <a:cs typeface="Dosis" charset="0"/>
            </a:endParaRPr>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8764" y="3930482"/>
            <a:ext cx="1944047" cy="1944047"/>
          </a:xfrm>
          <a:prstGeom prst="rect">
            <a:avLst/>
          </a:prstGeom>
        </p:spPr>
      </p:pic>
      <p:pic>
        <p:nvPicPr>
          <p:cNvPr id="16" name="Imagen 15"/>
          <p:cNvPicPr>
            <a:picLocks noChangeAspect="1"/>
          </p:cNvPicPr>
          <p:nvPr/>
        </p:nvPicPr>
        <p:blipFill>
          <a:blip r:embed="rId5">
            <a:alphaModFix amt="50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8671720" y="3930481"/>
            <a:ext cx="1944047" cy="1944047"/>
          </a:xfrm>
          <a:prstGeom prst="rect">
            <a:avLst/>
          </a:prstGeom>
        </p:spPr>
      </p:pic>
    </p:spTree>
    <p:extLst>
      <p:ext uri="{BB962C8B-B14F-4D97-AF65-F5344CB8AC3E}">
        <p14:creationId xmlns:p14="http://schemas.microsoft.com/office/powerpoint/2010/main" val="1563671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674"/>
            <a:ext cx="12194975" cy="6856326"/>
          </a:xfrm>
          <a:prstGeom prst="rect">
            <a:avLst/>
          </a:prstGeom>
        </p:spPr>
      </p:pic>
      <p:sp>
        <p:nvSpPr>
          <p:cNvPr id="11" name="Rectángulo 10"/>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VARIABLES BINARIAS</a:t>
            </a:r>
            <a:endParaRPr lang="en-US" b="1" dirty="0">
              <a:ln w="6350">
                <a:solidFill>
                  <a:schemeClr val="tx1"/>
                </a:solidFill>
              </a:ln>
              <a:latin typeface="Dosis" charset="0"/>
              <a:ea typeface="Dosis" charset="0"/>
              <a:cs typeface="Dosis" charset="0"/>
            </a:endParaRPr>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0074" y="3714090"/>
            <a:ext cx="1048380" cy="1044301"/>
          </a:xfrm>
          <a:prstGeom prst="rect">
            <a:avLst/>
          </a:prstGeom>
        </p:spPr>
      </p:pic>
      <p:pic>
        <p:nvPicPr>
          <p:cNvPr id="7" name="Imagen 6"/>
          <p:cNvPicPr>
            <a:picLocks noChangeAspect="1"/>
          </p:cNvPicPr>
          <p:nvPr/>
        </p:nvPicPr>
        <p:blipFill rotWithShape="1">
          <a:blip r:embed="rId5">
            <a:extLst>
              <a:ext uri="{28A0092B-C50C-407E-A947-70E740481C1C}">
                <a14:useLocalDpi xmlns:a14="http://schemas.microsoft.com/office/drawing/2010/main" val="0"/>
              </a:ext>
            </a:extLst>
          </a:blip>
          <a:srcRect l="8711" t="23862" r="60198" b="33069"/>
          <a:stretch/>
        </p:blipFill>
        <p:spPr>
          <a:xfrm>
            <a:off x="6090074" y="4994581"/>
            <a:ext cx="1039515" cy="1080000"/>
          </a:xfrm>
          <a:prstGeom prst="rect">
            <a:avLst/>
          </a:prstGeom>
        </p:spPr>
      </p:pic>
      <p:pic>
        <p:nvPicPr>
          <p:cNvPr id="12" name="Imagen 11"/>
          <p:cNvPicPr>
            <a:picLocks noChangeAspect="1"/>
          </p:cNvPicPr>
          <p:nvPr/>
        </p:nvPicPr>
        <p:blipFill>
          <a:blip r:embed="rId4">
            <a:grayscl/>
            <a:alphaModFix amt="70000"/>
            <a:extLst>
              <a:ext uri="{28A0092B-C50C-407E-A947-70E740481C1C}">
                <a14:useLocalDpi xmlns:a14="http://schemas.microsoft.com/office/drawing/2010/main" val="0"/>
              </a:ext>
            </a:extLst>
          </a:blip>
          <a:stretch>
            <a:fillRect/>
          </a:stretch>
        </p:blipFill>
        <p:spPr>
          <a:xfrm>
            <a:off x="8089204" y="3714089"/>
            <a:ext cx="1048380" cy="1044301"/>
          </a:xfrm>
          <a:prstGeom prst="rect">
            <a:avLst/>
          </a:prstGeom>
        </p:spPr>
      </p:pic>
      <p:pic>
        <p:nvPicPr>
          <p:cNvPr id="13" name="Imagen 12"/>
          <p:cNvPicPr>
            <a:picLocks noChangeAspect="1"/>
          </p:cNvPicPr>
          <p:nvPr/>
        </p:nvPicPr>
        <p:blipFill rotWithShape="1">
          <a:blip r:embed="rId5">
            <a:grayscl/>
            <a:alphaModFix amt="70000"/>
            <a:extLst>
              <a:ext uri="{28A0092B-C50C-407E-A947-70E740481C1C}">
                <a14:useLocalDpi xmlns:a14="http://schemas.microsoft.com/office/drawing/2010/main" val="0"/>
              </a:ext>
            </a:extLst>
          </a:blip>
          <a:srcRect l="8711" t="23862" r="60198" b="33069"/>
          <a:stretch/>
        </p:blipFill>
        <p:spPr>
          <a:xfrm>
            <a:off x="8098069" y="4994581"/>
            <a:ext cx="1039515" cy="1080000"/>
          </a:xfrm>
          <a:prstGeom prst="rect">
            <a:avLst/>
          </a:prstGeom>
        </p:spPr>
      </p:pic>
      <p:sp>
        <p:nvSpPr>
          <p:cNvPr id="8" name="CuadroTexto 7"/>
          <p:cNvSpPr txBox="1"/>
          <p:nvPr/>
        </p:nvSpPr>
        <p:spPr>
          <a:xfrm>
            <a:off x="6374417" y="2741020"/>
            <a:ext cx="2467342" cy="707886"/>
          </a:xfrm>
          <a:prstGeom prst="rect">
            <a:avLst/>
          </a:prstGeom>
          <a:noFill/>
        </p:spPr>
        <p:txBody>
          <a:bodyPr wrap="none" rtlCol="0">
            <a:spAutoFit/>
          </a:bodyPr>
          <a:lstStyle/>
          <a:p>
            <a:r>
              <a:rPr lang="es-ES_tradnl" sz="4000" b="1" smtClean="0"/>
              <a:t>1            0</a:t>
            </a:r>
            <a:endParaRPr lang="es-ES_tradnl" sz="4000" b="1"/>
          </a:p>
        </p:txBody>
      </p:sp>
      <p:sp>
        <p:nvSpPr>
          <p:cNvPr id="15" name="CuadroTexto 14"/>
          <p:cNvSpPr txBox="1"/>
          <p:nvPr/>
        </p:nvSpPr>
        <p:spPr>
          <a:xfrm>
            <a:off x="2676318" y="3844879"/>
            <a:ext cx="2836033" cy="707886"/>
          </a:xfrm>
          <a:prstGeom prst="rect">
            <a:avLst/>
          </a:prstGeom>
          <a:noFill/>
        </p:spPr>
        <p:txBody>
          <a:bodyPr wrap="none" rtlCol="0">
            <a:spAutoFit/>
          </a:bodyPr>
          <a:lstStyle/>
          <a:p>
            <a:r>
              <a:rPr lang="es-ES_tradnl" sz="4000" dirty="0" smtClean="0"/>
              <a:t>Python : </a:t>
            </a:r>
            <a:r>
              <a:rPr lang="es-ES_tradnl" sz="4000" b="1" dirty="0" smtClean="0">
                <a:solidFill>
                  <a:srgbClr val="0070C0"/>
                </a:solidFill>
              </a:rPr>
              <a:t>X1</a:t>
            </a:r>
            <a:endParaRPr lang="es-ES_tradnl" sz="4000" b="1" dirty="0">
              <a:solidFill>
                <a:srgbClr val="0070C0"/>
              </a:solidFill>
            </a:endParaRPr>
          </a:p>
        </p:txBody>
      </p:sp>
      <p:sp>
        <p:nvSpPr>
          <p:cNvPr id="16" name="CuadroTexto 15"/>
          <p:cNvSpPr txBox="1"/>
          <p:nvPr/>
        </p:nvSpPr>
        <p:spPr>
          <a:xfrm>
            <a:off x="1736958" y="5119183"/>
            <a:ext cx="3775393" cy="707886"/>
          </a:xfrm>
          <a:prstGeom prst="rect">
            <a:avLst/>
          </a:prstGeom>
          <a:noFill/>
        </p:spPr>
        <p:txBody>
          <a:bodyPr wrap="none" rtlCol="0">
            <a:spAutoFit/>
          </a:bodyPr>
          <a:lstStyle/>
          <a:p>
            <a:r>
              <a:rPr lang="es-ES_tradnl" sz="4000" smtClean="0"/>
              <a:t>TensorFlow</a:t>
            </a:r>
            <a:r>
              <a:rPr lang="es-ES_tradnl" sz="4000" dirty="0" smtClean="0"/>
              <a:t>: </a:t>
            </a:r>
            <a:r>
              <a:rPr lang="es-ES_tradnl" sz="4000" b="1" dirty="0" smtClean="0">
                <a:solidFill>
                  <a:srgbClr val="0070C0"/>
                </a:solidFill>
              </a:rPr>
              <a:t>X2</a:t>
            </a:r>
            <a:endParaRPr lang="es-ES_tradnl" sz="4000" b="1" dirty="0">
              <a:solidFill>
                <a:srgbClr val="0070C0"/>
              </a:solidFill>
            </a:endParaRPr>
          </a:p>
        </p:txBody>
      </p:sp>
      <p:sp>
        <p:nvSpPr>
          <p:cNvPr id="14" name="Rectángulo 13"/>
          <p:cNvSpPr/>
          <p:nvPr/>
        </p:nvSpPr>
        <p:spPr>
          <a:xfrm>
            <a:off x="1393510" y="1599542"/>
            <a:ext cx="9407954" cy="1077218"/>
          </a:xfrm>
          <a:prstGeom prst="rect">
            <a:avLst/>
          </a:prstGeom>
        </p:spPr>
        <p:txBody>
          <a:bodyPr wrap="square">
            <a:spAutoFit/>
          </a:bodyPr>
          <a:lstStyle/>
          <a:p>
            <a:pPr algn="just"/>
            <a:r>
              <a:rPr lang="es-ES_tradnl" sz="3200" dirty="0">
                <a:latin typeface="Dosis" charset="0"/>
                <a:ea typeface="Dosis" charset="0"/>
                <a:cs typeface="Dosis" charset="0"/>
              </a:rPr>
              <a:t>U</a:t>
            </a:r>
            <a:r>
              <a:rPr lang="es-ES_tradnl" sz="3200" dirty="0" smtClean="0">
                <a:latin typeface="Dosis" charset="0"/>
                <a:ea typeface="Dosis" charset="0"/>
                <a:cs typeface="Dosis" charset="0"/>
              </a:rPr>
              <a:t>na</a:t>
            </a:r>
            <a:r>
              <a:rPr lang="es-ES_tradnl" sz="3200" dirty="0">
                <a:latin typeface="Dosis" charset="0"/>
                <a:ea typeface="Dosis" charset="0"/>
                <a:cs typeface="Dosis" charset="0"/>
              </a:rPr>
              <a:t> variable binaria es aquella que puede </a:t>
            </a:r>
            <a:r>
              <a:rPr lang="es-ES_tradnl" sz="3200" dirty="0" smtClean="0">
                <a:latin typeface="Dosis" charset="0"/>
                <a:ea typeface="Dosis" charset="0"/>
                <a:cs typeface="Dosis" charset="0"/>
              </a:rPr>
              <a:t>tomar dos únicos </a:t>
            </a:r>
            <a:r>
              <a:rPr lang="es-ES_tradnl" sz="3200" dirty="0">
                <a:latin typeface="Dosis" charset="0"/>
                <a:ea typeface="Dosis" charset="0"/>
                <a:cs typeface="Dosis" charset="0"/>
              </a:rPr>
              <a:t>valores ya sea de cero </a:t>
            </a:r>
            <a:r>
              <a:rPr lang="es-ES_tradnl" sz="3200" dirty="0" smtClean="0">
                <a:latin typeface="Dosis" charset="0"/>
                <a:ea typeface="Dosis" charset="0"/>
                <a:cs typeface="Dosis" charset="0"/>
              </a:rPr>
              <a:t>(</a:t>
            </a:r>
            <a:r>
              <a:rPr lang="es-ES_tradnl" sz="3200" b="1" dirty="0" smtClean="0">
                <a:solidFill>
                  <a:srgbClr val="F53160"/>
                </a:solidFill>
                <a:latin typeface="Dosis" charset="0"/>
                <a:ea typeface="Dosis" charset="0"/>
                <a:cs typeface="Dosis" charset="0"/>
              </a:rPr>
              <a:t>0</a:t>
            </a:r>
            <a:r>
              <a:rPr lang="es-ES_tradnl" sz="3200" dirty="0" smtClean="0">
                <a:latin typeface="Dosis" charset="0"/>
                <a:ea typeface="Dosis" charset="0"/>
                <a:cs typeface="Dosis" charset="0"/>
              </a:rPr>
              <a:t>) </a:t>
            </a:r>
            <a:r>
              <a:rPr lang="es-ES_tradnl" sz="3200" dirty="0">
                <a:latin typeface="Dosis" charset="0"/>
                <a:ea typeface="Dosis" charset="0"/>
                <a:cs typeface="Dosis" charset="0"/>
              </a:rPr>
              <a:t>o uno (</a:t>
            </a:r>
            <a:r>
              <a:rPr lang="es-ES_tradnl" sz="3200" b="1" dirty="0">
                <a:solidFill>
                  <a:srgbClr val="00B0F0"/>
                </a:solidFill>
                <a:latin typeface="Dosis" charset="0"/>
                <a:ea typeface="Dosis" charset="0"/>
                <a:cs typeface="Dosis" charset="0"/>
              </a:rPr>
              <a:t>1</a:t>
            </a:r>
            <a:r>
              <a:rPr lang="es-ES_tradnl" sz="3200" dirty="0">
                <a:latin typeface="Dosis" charset="0"/>
                <a:ea typeface="Dosis" charset="0"/>
                <a:cs typeface="Dosis" charset="0"/>
              </a:rPr>
              <a:t>)</a:t>
            </a:r>
          </a:p>
        </p:txBody>
      </p:sp>
    </p:spTree>
    <p:extLst>
      <p:ext uri="{BB962C8B-B14F-4D97-AF65-F5344CB8AC3E}">
        <p14:creationId xmlns:p14="http://schemas.microsoft.com/office/powerpoint/2010/main" val="796168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674"/>
            <a:ext cx="12194975" cy="6856326"/>
          </a:xfrm>
          <a:prstGeom prst="rect">
            <a:avLst/>
          </a:prstGeom>
        </p:spPr>
      </p:pic>
      <p:sp>
        <p:nvSpPr>
          <p:cNvPr id="11" name="Rectángulo 10"/>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VARIABLES BINARIAS</a:t>
            </a:r>
            <a:endParaRPr lang="en-US" b="1" dirty="0">
              <a:ln w="6350">
                <a:solidFill>
                  <a:schemeClr val="tx1"/>
                </a:solidFill>
              </a:ln>
              <a:latin typeface="Dosis" charset="0"/>
              <a:ea typeface="Dosis" charset="0"/>
              <a:cs typeface="Dosis" charset="0"/>
            </a:endParaRPr>
          </a:p>
        </p:txBody>
      </p:sp>
      <p:sp>
        <p:nvSpPr>
          <p:cNvPr id="3" name="Rectángulo 2"/>
          <p:cNvSpPr/>
          <p:nvPr/>
        </p:nvSpPr>
        <p:spPr>
          <a:xfrm>
            <a:off x="642146" y="1544253"/>
            <a:ext cx="10904483" cy="1200329"/>
          </a:xfrm>
          <a:prstGeom prst="rect">
            <a:avLst/>
          </a:prstGeom>
        </p:spPr>
        <p:txBody>
          <a:bodyPr wrap="square">
            <a:spAutoFit/>
          </a:bodyPr>
          <a:lstStyle/>
          <a:p>
            <a:pPr algn="just"/>
            <a:r>
              <a:rPr lang="es-ES_tradnl" sz="2400" dirty="0">
                <a:latin typeface="Dosis" charset="0"/>
                <a:ea typeface="Dosis" charset="0"/>
                <a:cs typeface="Dosis" charset="0"/>
              </a:rPr>
              <a:t>Las Compuertas Lógicas son circuitos electrónicos conformados internamente por transistores que se encuentran con arreglos especiales con los que </a:t>
            </a:r>
            <a:r>
              <a:rPr lang="es-ES_tradnl" sz="2400" dirty="0" smtClean="0">
                <a:latin typeface="Dosis" charset="0"/>
                <a:ea typeface="Dosis" charset="0"/>
                <a:cs typeface="Dosis" charset="0"/>
              </a:rPr>
              <a:t>producen estados de un booleano 0  o  1.</a:t>
            </a:r>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9674" y="3695021"/>
            <a:ext cx="1048380" cy="1044301"/>
          </a:xfrm>
          <a:prstGeom prst="rect">
            <a:avLst/>
          </a:prstGeom>
        </p:spPr>
      </p:pic>
      <p:pic>
        <p:nvPicPr>
          <p:cNvPr id="7" name="Imagen 6"/>
          <p:cNvPicPr>
            <a:picLocks noChangeAspect="1"/>
          </p:cNvPicPr>
          <p:nvPr/>
        </p:nvPicPr>
        <p:blipFill rotWithShape="1">
          <a:blip r:embed="rId5">
            <a:extLst>
              <a:ext uri="{28A0092B-C50C-407E-A947-70E740481C1C}">
                <a14:useLocalDpi xmlns:a14="http://schemas.microsoft.com/office/drawing/2010/main" val="0"/>
              </a:ext>
            </a:extLst>
          </a:blip>
          <a:srcRect l="8711" t="23862" r="60198" b="33069"/>
          <a:stretch/>
        </p:blipFill>
        <p:spPr>
          <a:xfrm>
            <a:off x="2889674" y="4975512"/>
            <a:ext cx="1039515" cy="1080000"/>
          </a:xfrm>
          <a:prstGeom prst="rect">
            <a:avLst/>
          </a:prstGeom>
        </p:spPr>
      </p:pic>
      <p:pic>
        <p:nvPicPr>
          <p:cNvPr id="12" name="Imagen 11"/>
          <p:cNvPicPr>
            <a:picLocks noChangeAspect="1"/>
          </p:cNvPicPr>
          <p:nvPr/>
        </p:nvPicPr>
        <p:blipFill>
          <a:blip r:embed="rId4">
            <a:grayscl/>
            <a:alphaModFix amt="70000"/>
            <a:extLst>
              <a:ext uri="{28A0092B-C50C-407E-A947-70E740481C1C}">
                <a14:useLocalDpi xmlns:a14="http://schemas.microsoft.com/office/drawing/2010/main" val="0"/>
              </a:ext>
            </a:extLst>
          </a:blip>
          <a:stretch>
            <a:fillRect/>
          </a:stretch>
        </p:blipFill>
        <p:spPr>
          <a:xfrm>
            <a:off x="4469704" y="3695020"/>
            <a:ext cx="1048380" cy="1044301"/>
          </a:xfrm>
          <a:prstGeom prst="rect">
            <a:avLst/>
          </a:prstGeom>
        </p:spPr>
      </p:pic>
      <p:pic>
        <p:nvPicPr>
          <p:cNvPr id="13" name="Imagen 12"/>
          <p:cNvPicPr>
            <a:picLocks noChangeAspect="1"/>
          </p:cNvPicPr>
          <p:nvPr/>
        </p:nvPicPr>
        <p:blipFill rotWithShape="1">
          <a:blip r:embed="rId5">
            <a:grayscl/>
            <a:alphaModFix amt="70000"/>
            <a:extLst>
              <a:ext uri="{28A0092B-C50C-407E-A947-70E740481C1C}">
                <a14:useLocalDpi xmlns:a14="http://schemas.microsoft.com/office/drawing/2010/main" val="0"/>
              </a:ext>
            </a:extLst>
          </a:blip>
          <a:srcRect l="8711" t="23862" r="60198" b="33069"/>
          <a:stretch/>
        </p:blipFill>
        <p:spPr>
          <a:xfrm>
            <a:off x="4478569" y="4975512"/>
            <a:ext cx="1039515" cy="1080000"/>
          </a:xfrm>
          <a:prstGeom prst="rect">
            <a:avLst/>
          </a:prstGeom>
        </p:spPr>
      </p:pic>
      <p:sp>
        <p:nvSpPr>
          <p:cNvPr id="8" name="CuadroTexto 7"/>
          <p:cNvSpPr txBox="1"/>
          <p:nvPr/>
        </p:nvSpPr>
        <p:spPr>
          <a:xfrm>
            <a:off x="3174017" y="2721951"/>
            <a:ext cx="2039341" cy="707886"/>
          </a:xfrm>
          <a:prstGeom prst="rect">
            <a:avLst/>
          </a:prstGeom>
          <a:noFill/>
        </p:spPr>
        <p:txBody>
          <a:bodyPr wrap="none" rtlCol="0">
            <a:spAutoFit/>
          </a:bodyPr>
          <a:lstStyle/>
          <a:p>
            <a:r>
              <a:rPr lang="es-ES_tradnl" sz="4000" b="1" dirty="0" smtClean="0"/>
              <a:t>1         </a:t>
            </a:r>
            <a:r>
              <a:rPr lang="es-ES_tradnl" sz="4000" b="1" dirty="0" smtClean="0">
                <a:solidFill>
                  <a:srgbClr val="F35A70"/>
                </a:solidFill>
              </a:rPr>
              <a:t>0</a:t>
            </a:r>
            <a:endParaRPr lang="es-ES_tradnl" sz="4000" b="1" dirty="0">
              <a:solidFill>
                <a:srgbClr val="F35A70"/>
              </a:solidFill>
            </a:endParaRPr>
          </a:p>
        </p:txBody>
      </p:sp>
      <p:sp>
        <p:nvSpPr>
          <p:cNvPr id="15" name="CuadroTexto 14"/>
          <p:cNvSpPr txBox="1"/>
          <p:nvPr/>
        </p:nvSpPr>
        <p:spPr>
          <a:xfrm>
            <a:off x="1857168" y="3844879"/>
            <a:ext cx="811441" cy="707886"/>
          </a:xfrm>
          <a:prstGeom prst="rect">
            <a:avLst/>
          </a:prstGeom>
          <a:noFill/>
        </p:spPr>
        <p:txBody>
          <a:bodyPr wrap="none" rtlCol="0">
            <a:spAutoFit/>
          </a:bodyPr>
          <a:lstStyle/>
          <a:p>
            <a:r>
              <a:rPr lang="es-ES_tradnl" sz="4000" b="1" dirty="0" smtClean="0">
                <a:solidFill>
                  <a:srgbClr val="0070C0"/>
                </a:solidFill>
              </a:rPr>
              <a:t>X1</a:t>
            </a:r>
            <a:endParaRPr lang="es-ES_tradnl" sz="4000" b="1" dirty="0">
              <a:solidFill>
                <a:srgbClr val="0070C0"/>
              </a:solidFill>
            </a:endParaRPr>
          </a:p>
        </p:txBody>
      </p:sp>
      <p:sp>
        <p:nvSpPr>
          <p:cNvPr id="16" name="CuadroTexto 15"/>
          <p:cNvSpPr txBox="1"/>
          <p:nvPr/>
        </p:nvSpPr>
        <p:spPr>
          <a:xfrm>
            <a:off x="1857168" y="5180638"/>
            <a:ext cx="811441" cy="707886"/>
          </a:xfrm>
          <a:prstGeom prst="rect">
            <a:avLst/>
          </a:prstGeom>
          <a:noFill/>
        </p:spPr>
        <p:txBody>
          <a:bodyPr wrap="none" rtlCol="0">
            <a:spAutoFit/>
          </a:bodyPr>
          <a:lstStyle/>
          <a:p>
            <a:r>
              <a:rPr lang="es-ES_tradnl" sz="4000" b="1" dirty="0" smtClean="0">
                <a:solidFill>
                  <a:srgbClr val="0070C0"/>
                </a:solidFill>
              </a:rPr>
              <a:t>X2</a:t>
            </a:r>
            <a:endParaRPr lang="es-ES_tradnl" sz="4000" b="1" dirty="0">
              <a:solidFill>
                <a:srgbClr val="0070C0"/>
              </a:solidFill>
            </a:endParaRPr>
          </a:p>
        </p:txBody>
      </p:sp>
      <p:sp>
        <p:nvSpPr>
          <p:cNvPr id="14" name="CuadroTexto 13"/>
          <p:cNvSpPr txBox="1"/>
          <p:nvPr/>
        </p:nvSpPr>
        <p:spPr>
          <a:xfrm>
            <a:off x="7968925" y="2744582"/>
            <a:ext cx="811441" cy="707886"/>
          </a:xfrm>
          <a:prstGeom prst="rect">
            <a:avLst/>
          </a:prstGeom>
          <a:noFill/>
        </p:spPr>
        <p:txBody>
          <a:bodyPr wrap="none" rtlCol="0">
            <a:spAutoFit/>
          </a:bodyPr>
          <a:lstStyle/>
          <a:p>
            <a:r>
              <a:rPr lang="es-ES_tradnl" sz="4000" b="1" dirty="0" smtClean="0">
                <a:solidFill>
                  <a:srgbClr val="0070C0"/>
                </a:solidFill>
              </a:rPr>
              <a:t>X1</a:t>
            </a:r>
            <a:endParaRPr lang="es-ES_tradnl" sz="4000" b="1" dirty="0">
              <a:solidFill>
                <a:srgbClr val="0070C0"/>
              </a:solidFill>
            </a:endParaRPr>
          </a:p>
        </p:txBody>
      </p:sp>
      <p:sp>
        <p:nvSpPr>
          <p:cNvPr id="17" name="CuadroTexto 16"/>
          <p:cNvSpPr txBox="1"/>
          <p:nvPr/>
        </p:nvSpPr>
        <p:spPr>
          <a:xfrm>
            <a:off x="9079612" y="2722575"/>
            <a:ext cx="811441" cy="707886"/>
          </a:xfrm>
          <a:prstGeom prst="rect">
            <a:avLst/>
          </a:prstGeom>
          <a:noFill/>
        </p:spPr>
        <p:txBody>
          <a:bodyPr wrap="none" rtlCol="0">
            <a:spAutoFit/>
          </a:bodyPr>
          <a:lstStyle/>
          <a:p>
            <a:r>
              <a:rPr lang="es-ES_tradnl" sz="4000" b="1" dirty="0" smtClean="0">
                <a:solidFill>
                  <a:srgbClr val="0070C0"/>
                </a:solidFill>
              </a:rPr>
              <a:t>X2</a:t>
            </a:r>
            <a:endParaRPr lang="es-ES_tradnl" sz="4000" b="1" dirty="0">
              <a:solidFill>
                <a:srgbClr val="0070C0"/>
              </a:solidFill>
            </a:endParaRPr>
          </a:p>
        </p:txBody>
      </p:sp>
      <p:sp>
        <p:nvSpPr>
          <p:cNvPr id="18" name="CuadroTexto 17"/>
          <p:cNvSpPr txBox="1"/>
          <p:nvPr/>
        </p:nvSpPr>
        <p:spPr>
          <a:xfrm>
            <a:off x="8078575" y="3534700"/>
            <a:ext cx="1678665" cy="2554545"/>
          </a:xfrm>
          <a:prstGeom prst="rect">
            <a:avLst/>
          </a:prstGeom>
          <a:noFill/>
        </p:spPr>
        <p:txBody>
          <a:bodyPr wrap="none" rtlCol="0">
            <a:spAutoFit/>
          </a:bodyPr>
          <a:lstStyle/>
          <a:p>
            <a:pPr algn="ctr"/>
            <a:r>
              <a:rPr lang="es-ES_tradnl" sz="4000" b="1" dirty="0">
                <a:solidFill>
                  <a:srgbClr val="F35A70"/>
                </a:solidFill>
              </a:rPr>
              <a:t>0</a:t>
            </a:r>
            <a:r>
              <a:rPr lang="es-ES_tradnl" sz="4000" b="1" dirty="0" smtClean="0">
                <a:solidFill>
                  <a:srgbClr val="F35A70"/>
                </a:solidFill>
              </a:rPr>
              <a:t>      0</a:t>
            </a:r>
          </a:p>
          <a:p>
            <a:pPr algn="ctr"/>
            <a:r>
              <a:rPr lang="es-ES_tradnl" sz="4000" b="1" dirty="0" smtClean="0">
                <a:solidFill>
                  <a:srgbClr val="F35A70"/>
                </a:solidFill>
              </a:rPr>
              <a:t>0</a:t>
            </a:r>
            <a:r>
              <a:rPr lang="es-ES_tradnl" sz="4000" b="1" dirty="0" smtClean="0"/>
              <a:t>	  1</a:t>
            </a:r>
          </a:p>
          <a:p>
            <a:pPr marL="742950" lvl="3" indent="-742950" algn="ctr">
              <a:buAutoNum type="arabicPlain"/>
            </a:pPr>
            <a:r>
              <a:rPr lang="es-ES_tradnl" sz="4000" b="1" dirty="0" smtClean="0"/>
              <a:t>   </a:t>
            </a:r>
            <a:r>
              <a:rPr lang="es-ES_tradnl" sz="4000" b="1" dirty="0" smtClean="0">
                <a:solidFill>
                  <a:srgbClr val="F35A70"/>
                </a:solidFill>
              </a:rPr>
              <a:t>0</a:t>
            </a:r>
          </a:p>
          <a:p>
            <a:pPr marL="742950" indent="-742950" algn="ctr">
              <a:buAutoNum type="arabicPlain"/>
            </a:pPr>
            <a:r>
              <a:rPr lang="es-ES_tradnl" sz="4000" b="1" dirty="0" smtClean="0"/>
              <a:t>   1</a:t>
            </a:r>
          </a:p>
        </p:txBody>
      </p:sp>
      <p:sp>
        <p:nvSpPr>
          <p:cNvPr id="2" name="Flecha derecha 1"/>
          <p:cNvSpPr/>
          <p:nvPr/>
        </p:nvSpPr>
        <p:spPr>
          <a:xfrm>
            <a:off x="6288995" y="4342496"/>
            <a:ext cx="978408" cy="621876"/>
          </a:xfrm>
          <a:prstGeom prst="rightArrow">
            <a:avLst>
              <a:gd name="adj1" fmla="val 50000"/>
              <a:gd name="adj2" fmla="val 4081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787700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8" name="Rectángulo 7"/>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pic>
        <p:nvPicPr>
          <p:cNvPr id="4100" name="Picture 4" descr="https://cdn-images-1.medium.com/max/1600/1*hm-Whb2f2dgObJuEoCuCAQ.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73" y="2612353"/>
            <a:ext cx="5894763" cy="2188430"/>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8693" y="2534533"/>
            <a:ext cx="5218864" cy="2337949"/>
          </a:xfrm>
          <a:prstGeom prst="rect">
            <a:avLst/>
          </a:prstGeom>
        </p:spPr>
      </p:pic>
    </p:spTree>
    <p:extLst>
      <p:ext uri="{BB962C8B-B14F-4D97-AF65-F5344CB8AC3E}">
        <p14:creationId xmlns:p14="http://schemas.microsoft.com/office/powerpoint/2010/main" val="15067691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1"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 - HEAVISIDE</a:t>
            </a:r>
            <a:endParaRPr lang="en-US" b="1" dirty="0">
              <a:ln w="6350">
                <a:solidFill>
                  <a:schemeClr val="tx1"/>
                </a:solidFill>
              </a:ln>
              <a:latin typeface="Dosis" charset="0"/>
              <a:ea typeface="Dosis" charset="0"/>
              <a:cs typeface="Dosis" charset="0"/>
            </a:endParaRPr>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7912" y="1707421"/>
            <a:ext cx="8439150" cy="4149249"/>
          </a:xfrm>
          <a:prstGeom prst="rect">
            <a:avLst/>
          </a:prstGeom>
        </p:spPr>
      </p:pic>
      <p:pic>
        <p:nvPicPr>
          <p:cNvPr id="12" name="Imagen 11"/>
          <p:cNvPicPr>
            <a:picLocks noChangeAspect="1"/>
          </p:cNvPicPr>
          <p:nvPr/>
        </p:nvPicPr>
        <p:blipFill rotWithShape="1">
          <a:blip r:embed="rId5">
            <a:extLst>
              <a:ext uri="{28A0092B-C50C-407E-A947-70E740481C1C}">
                <a14:useLocalDpi xmlns:a14="http://schemas.microsoft.com/office/drawing/2010/main" val="0"/>
              </a:ext>
            </a:extLst>
          </a:blip>
          <a:srcRect l="65314" t="53513" r="23249" b="18518"/>
          <a:stretch/>
        </p:blipFill>
        <p:spPr>
          <a:xfrm>
            <a:off x="947057" y="3335112"/>
            <a:ext cx="1061895" cy="1163302"/>
          </a:xfrm>
          <a:prstGeom prst="rect">
            <a:avLst/>
          </a:prstGeom>
        </p:spPr>
      </p:pic>
    </p:spTree>
    <p:extLst>
      <p:ext uri="{BB962C8B-B14F-4D97-AF65-F5344CB8AC3E}">
        <p14:creationId xmlns:p14="http://schemas.microsoft.com/office/powerpoint/2010/main" val="18370336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674"/>
            <a:ext cx="12194975" cy="6856326"/>
          </a:xfrm>
          <a:prstGeom prst="rect">
            <a:avLst/>
          </a:prstGeom>
          <a:noFill/>
          <a:ln>
            <a:noFill/>
          </a:ln>
        </p:spPr>
      </p:pic>
      <p:sp>
        <p:nvSpPr>
          <p:cNvPr id="13" name="Rectángulo 12"/>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2688176" y="1563417"/>
            <a:ext cx="6818622" cy="1323439"/>
          </a:xfrm>
          <a:prstGeom prst="rect">
            <a:avLst/>
          </a:prstGeom>
        </p:spPr>
        <p:txBody>
          <a:bodyPr wrap="square">
            <a:spAutoFit/>
          </a:bodyPr>
          <a:lstStyle/>
          <a:p>
            <a:pPr algn="ctr"/>
            <a:r>
              <a:rPr lang="es-ES_tradnl" sz="4000" b="1" dirty="0" smtClean="0">
                <a:solidFill>
                  <a:srgbClr val="F53160"/>
                </a:solidFill>
                <a:latin typeface="Dosis" charset="0"/>
                <a:ea typeface="Dosis" charset="0"/>
                <a:cs typeface="Dosis" charset="0"/>
              </a:rPr>
              <a:t>¿</a:t>
            </a:r>
            <a:r>
              <a:rPr lang="es-ES_tradnl" sz="2800" dirty="0" smtClean="0">
                <a:solidFill>
                  <a:srgbClr val="F53160"/>
                </a:solidFill>
                <a:latin typeface="Dosis" charset="0"/>
                <a:ea typeface="Dosis" charset="0"/>
                <a:cs typeface="Dosis" charset="0"/>
              </a:rPr>
              <a:t> Es posible modelar el comportamiento de las funciones lógicas con ayuda de un </a:t>
            </a:r>
            <a:r>
              <a:rPr lang="es-ES_tradnl" sz="2800" dirty="0" err="1">
                <a:solidFill>
                  <a:srgbClr val="F53160"/>
                </a:solidFill>
                <a:latin typeface="Dosis" charset="0"/>
                <a:ea typeface="Dosis" charset="0"/>
                <a:cs typeface="Dosis" charset="0"/>
              </a:rPr>
              <a:t>P</a:t>
            </a:r>
            <a:r>
              <a:rPr lang="es-ES_tradnl" sz="2800" dirty="0" err="1" smtClean="0">
                <a:solidFill>
                  <a:srgbClr val="F53160"/>
                </a:solidFill>
                <a:latin typeface="Dosis" charset="0"/>
                <a:ea typeface="Dosis" charset="0"/>
                <a:cs typeface="Dosis" charset="0"/>
              </a:rPr>
              <a:t>erceptron</a:t>
            </a:r>
            <a:r>
              <a:rPr lang="es-ES_tradnl" sz="2800" dirty="0" smtClean="0">
                <a:solidFill>
                  <a:srgbClr val="F53160"/>
                </a:solidFill>
                <a:latin typeface="Dosis" charset="0"/>
                <a:ea typeface="Dosis" charset="0"/>
                <a:cs typeface="Dosis" charset="0"/>
              </a:rPr>
              <a:t> </a:t>
            </a:r>
            <a:r>
              <a:rPr lang="es-ES_tradnl" sz="4000" b="1" dirty="0" smtClean="0">
                <a:solidFill>
                  <a:srgbClr val="F53160"/>
                </a:solidFill>
                <a:latin typeface="Dosis" charset="0"/>
                <a:ea typeface="Dosis" charset="0"/>
                <a:cs typeface="Dosis" charset="0"/>
              </a:rPr>
              <a:t>?</a:t>
            </a:r>
            <a:endParaRPr lang="es-ES_tradnl" sz="2400" b="1" dirty="0">
              <a:solidFill>
                <a:srgbClr val="F53160"/>
              </a:solidFill>
              <a:latin typeface="Dosis" charset="0"/>
              <a:ea typeface="Dosis" charset="0"/>
              <a:cs typeface="Dosis" charset="0"/>
            </a:endParaRPr>
          </a:p>
        </p:txBody>
      </p:sp>
      <p:pic>
        <p:nvPicPr>
          <p:cNvPr id="12" name="Picture 6" descr="http://4.bp.blogspot.com/-_HEr2cc0A3Y/VSyACzDZiYI/AAAAAAAABKc/kiR9eIiLt5Q/s1600/puertas-logicas.png"/>
          <p:cNvPicPr>
            <a:picLocks noChangeAspect="1" noChangeArrowheads="1"/>
          </p:cNvPicPr>
          <p:nvPr/>
        </p:nvPicPr>
        <p:blipFill rotWithShape="1">
          <a:blip r:embed="rId4">
            <a:extLst>
              <a:ext uri="{28A0092B-C50C-407E-A947-70E740481C1C}">
                <a14:useLocalDpi xmlns:a14="http://schemas.microsoft.com/office/drawing/2010/main" val="0"/>
              </a:ext>
            </a:extLst>
          </a:blip>
          <a:srcRect l="2070" t="52547" r="32853" b="26051"/>
          <a:stretch/>
        </p:blipFill>
        <p:spPr bwMode="auto">
          <a:xfrm>
            <a:off x="335537" y="3954362"/>
            <a:ext cx="11515808" cy="2230560"/>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p:cNvSpPr txBox="1"/>
          <p:nvPr/>
        </p:nvSpPr>
        <p:spPr>
          <a:xfrm>
            <a:off x="3048001" y="3294465"/>
            <a:ext cx="963725" cy="523220"/>
          </a:xfrm>
          <a:prstGeom prst="rect">
            <a:avLst/>
          </a:prstGeom>
          <a:noFill/>
        </p:spPr>
        <p:txBody>
          <a:bodyPr wrap="none" rtlCol="0">
            <a:spAutoFit/>
          </a:bodyPr>
          <a:lstStyle/>
          <a:p>
            <a:r>
              <a:rPr lang="es-ES_tradnl" sz="2800" b="1" smtClean="0">
                <a:solidFill>
                  <a:srgbClr val="0070C0"/>
                </a:solidFill>
              </a:rPr>
              <a:t>AND</a:t>
            </a:r>
            <a:endParaRPr lang="es-ES_tradnl" sz="2800" b="1">
              <a:solidFill>
                <a:srgbClr val="0070C0"/>
              </a:solidFill>
            </a:endParaRPr>
          </a:p>
        </p:txBody>
      </p:sp>
      <p:sp>
        <p:nvSpPr>
          <p:cNvPr id="15" name="CuadroTexto 14"/>
          <p:cNvSpPr txBox="1"/>
          <p:nvPr/>
        </p:nvSpPr>
        <p:spPr>
          <a:xfrm>
            <a:off x="5711708" y="3299784"/>
            <a:ext cx="723275" cy="523220"/>
          </a:xfrm>
          <a:prstGeom prst="rect">
            <a:avLst/>
          </a:prstGeom>
          <a:noFill/>
        </p:spPr>
        <p:txBody>
          <a:bodyPr wrap="none" rtlCol="0">
            <a:spAutoFit/>
          </a:bodyPr>
          <a:lstStyle/>
          <a:p>
            <a:r>
              <a:rPr lang="es-ES_tradnl" sz="2800" b="1" smtClean="0">
                <a:solidFill>
                  <a:schemeClr val="accent2"/>
                </a:solidFill>
              </a:rPr>
              <a:t>OR</a:t>
            </a:r>
            <a:endParaRPr lang="es-ES_tradnl" sz="2800" b="1">
              <a:solidFill>
                <a:schemeClr val="accent2"/>
              </a:solidFill>
            </a:endParaRPr>
          </a:p>
        </p:txBody>
      </p:sp>
      <p:sp>
        <p:nvSpPr>
          <p:cNvPr id="16" name="CuadroTexto 15"/>
          <p:cNvSpPr txBox="1"/>
          <p:nvPr/>
        </p:nvSpPr>
        <p:spPr>
          <a:xfrm>
            <a:off x="8115361" y="3294465"/>
            <a:ext cx="962123" cy="523220"/>
          </a:xfrm>
          <a:prstGeom prst="rect">
            <a:avLst/>
          </a:prstGeom>
          <a:noFill/>
        </p:spPr>
        <p:txBody>
          <a:bodyPr wrap="none" rtlCol="0">
            <a:spAutoFit/>
          </a:bodyPr>
          <a:lstStyle/>
          <a:p>
            <a:r>
              <a:rPr lang="es-ES_tradnl" sz="2800" b="1" smtClean="0">
                <a:solidFill>
                  <a:schemeClr val="accent6"/>
                </a:solidFill>
              </a:rPr>
              <a:t>XOR</a:t>
            </a:r>
            <a:endParaRPr lang="es-ES_tradnl" sz="2800" b="1">
              <a:solidFill>
                <a:schemeClr val="accent6"/>
              </a:solidFill>
            </a:endParaRPr>
          </a:p>
        </p:txBody>
      </p:sp>
      <p:sp>
        <p:nvSpPr>
          <p:cNvPr id="17" name="CuadroTexto 16"/>
          <p:cNvSpPr txBox="1"/>
          <p:nvPr/>
        </p:nvSpPr>
        <p:spPr>
          <a:xfrm>
            <a:off x="10615536" y="3294465"/>
            <a:ext cx="942887" cy="523220"/>
          </a:xfrm>
          <a:prstGeom prst="rect">
            <a:avLst/>
          </a:prstGeom>
          <a:noFill/>
        </p:spPr>
        <p:txBody>
          <a:bodyPr wrap="none" rtlCol="0">
            <a:spAutoFit/>
          </a:bodyPr>
          <a:lstStyle/>
          <a:p>
            <a:r>
              <a:rPr lang="es-ES_tradnl" sz="2800" b="1" smtClean="0">
                <a:solidFill>
                  <a:srgbClr val="F53160"/>
                </a:solidFill>
              </a:rPr>
              <a:t>NOT</a:t>
            </a:r>
            <a:endParaRPr lang="es-ES_tradnl" sz="2800" b="1">
              <a:solidFill>
                <a:srgbClr val="F53160"/>
              </a:solidFill>
            </a:endParaRPr>
          </a:p>
        </p:txBody>
      </p:sp>
      <p:grpSp>
        <p:nvGrpSpPr>
          <p:cNvPr id="11" name="Agrupar 10"/>
          <p:cNvGrpSpPr/>
          <p:nvPr/>
        </p:nvGrpSpPr>
        <p:grpSpPr>
          <a:xfrm>
            <a:off x="2897376" y="3996215"/>
            <a:ext cx="1196028" cy="319154"/>
            <a:chOff x="2897376" y="3996215"/>
            <a:chExt cx="1196028" cy="319154"/>
          </a:xfrm>
        </p:grpSpPr>
        <p:sp>
          <p:nvSpPr>
            <p:cNvPr id="9" name="CuadroTexto 8"/>
            <p:cNvSpPr txBox="1"/>
            <p:nvPr/>
          </p:nvSpPr>
          <p:spPr>
            <a:xfrm>
              <a:off x="2897376" y="4007592"/>
              <a:ext cx="383438" cy="307777"/>
            </a:xfrm>
            <a:prstGeom prst="rect">
              <a:avLst/>
            </a:prstGeom>
            <a:solidFill>
              <a:schemeClr val="bg1"/>
            </a:solidFill>
          </p:spPr>
          <p:txBody>
            <a:bodyPr wrap="none" rtlCol="0">
              <a:spAutoFit/>
            </a:bodyPr>
            <a:lstStyle/>
            <a:p>
              <a:r>
                <a:rPr lang="es-ES_tradnl" b="1" dirty="0" smtClean="0">
                  <a:solidFill>
                    <a:srgbClr val="0070C0"/>
                  </a:solidFill>
                </a:rPr>
                <a:t>x1</a:t>
              </a:r>
              <a:endParaRPr lang="es-ES_tradnl" b="1" dirty="0">
                <a:solidFill>
                  <a:srgbClr val="0070C0"/>
                </a:solidFill>
              </a:endParaRPr>
            </a:p>
          </p:txBody>
        </p:sp>
        <p:sp>
          <p:nvSpPr>
            <p:cNvPr id="19" name="CuadroTexto 18"/>
            <p:cNvSpPr txBox="1"/>
            <p:nvPr/>
          </p:nvSpPr>
          <p:spPr>
            <a:xfrm>
              <a:off x="3352658" y="4007592"/>
              <a:ext cx="383438" cy="307777"/>
            </a:xfrm>
            <a:prstGeom prst="rect">
              <a:avLst/>
            </a:prstGeom>
            <a:solidFill>
              <a:schemeClr val="bg1"/>
            </a:solidFill>
          </p:spPr>
          <p:txBody>
            <a:bodyPr wrap="none" rtlCol="0">
              <a:spAutoFit/>
            </a:bodyPr>
            <a:lstStyle/>
            <a:p>
              <a:r>
                <a:rPr lang="es-ES_tradnl" b="1" smtClean="0">
                  <a:solidFill>
                    <a:srgbClr val="0070C0"/>
                  </a:solidFill>
                </a:rPr>
                <a:t>x2</a:t>
              </a:r>
              <a:endParaRPr lang="es-ES_tradnl" b="1" dirty="0">
                <a:solidFill>
                  <a:srgbClr val="0070C0"/>
                </a:solidFill>
              </a:endParaRPr>
            </a:p>
          </p:txBody>
        </p:sp>
        <p:sp>
          <p:nvSpPr>
            <p:cNvPr id="20" name="CuadroTexto 19"/>
            <p:cNvSpPr txBox="1"/>
            <p:nvPr/>
          </p:nvSpPr>
          <p:spPr>
            <a:xfrm>
              <a:off x="3829711" y="3996215"/>
              <a:ext cx="263693" cy="307777"/>
            </a:xfrm>
            <a:prstGeom prst="rect">
              <a:avLst/>
            </a:prstGeom>
            <a:solidFill>
              <a:schemeClr val="bg1"/>
            </a:solidFill>
          </p:spPr>
          <p:txBody>
            <a:bodyPr wrap="square" rtlCol="0">
              <a:spAutoFit/>
            </a:bodyPr>
            <a:lstStyle/>
            <a:p>
              <a:r>
                <a:rPr lang="es-ES_tradnl" b="1" smtClean="0">
                  <a:solidFill>
                    <a:srgbClr val="F35A70"/>
                  </a:solidFill>
                </a:rPr>
                <a:t>y</a:t>
              </a:r>
              <a:endParaRPr lang="es-ES_tradnl" b="1" dirty="0">
                <a:solidFill>
                  <a:srgbClr val="F35A70"/>
                </a:solidFill>
              </a:endParaRPr>
            </a:p>
          </p:txBody>
        </p:sp>
      </p:grpSp>
      <p:grpSp>
        <p:nvGrpSpPr>
          <p:cNvPr id="22" name="Agrupar 21"/>
          <p:cNvGrpSpPr/>
          <p:nvPr/>
        </p:nvGrpSpPr>
        <p:grpSpPr>
          <a:xfrm>
            <a:off x="5475331" y="4001903"/>
            <a:ext cx="1196028" cy="319154"/>
            <a:chOff x="2897376" y="3996215"/>
            <a:chExt cx="1196028" cy="319154"/>
          </a:xfrm>
        </p:grpSpPr>
        <p:sp>
          <p:nvSpPr>
            <p:cNvPr id="23" name="CuadroTexto 22"/>
            <p:cNvSpPr txBox="1"/>
            <p:nvPr/>
          </p:nvSpPr>
          <p:spPr>
            <a:xfrm>
              <a:off x="2897376" y="4007592"/>
              <a:ext cx="383438" cy="307777"/>
            </a:xfrm>
            <a:prstGeom prst="rect">
              <a:avLst/>
            </a:prstGeom>
            <a:solidFill>
              <a:schemeClr val="bg1"/>
            </a:solidFill>
          </p:spPr>
          <p:txBody>
            <a:bodyPr wrap="none" rtlCol="0">
              <a:spAutoFit/>
            </a:bodyPr>
            <a:lstStyle/>
            <a:p>
              <a:r>
                <a:rPr lang="es-ES_tradnl" b="1" dirty="0" smtClean="0">
                  <a:solidFill>
                    <a:srgbClr val="0070C0"/>
                  </a:solidFill>
                </a:rPr>
                <a:t>x1</a:t>
              </a:r>
              <a:endParaRPr lang="es-ES_tradnl" b="1" dirty="0">
                <a:solidFill>
                  <a:srgbClr val="0070C0"/>
                </a:solidFill>
              </a:endParaRPr>
            </a:p>
          </p:txBody>
        </p:sp>
        <p:sp>
          <p:nvSpPr>
            <p:cNvPr id="24" name="CuadroTexto 23"/>
            <p:cNvSpPr txBox="1"/>
            <p:nvPr/>
          </p:nvSpPr>
          <p:spPr>
            <a:xfrm>
              <a:off x="3352658" y="4007592"/>
              <a:ext cx="383438" cy="307777"/>
            </a:xfrm>
            <a:prstGeom prst="rect">
              <a:avLst/>
            </a:prstGeom>
            <a:solidFill>
              <a:schemeClr val="bg1"/>
            </a:solidFill>
          </p:spPr>
          <p:txBody>
            <a:bodyPr wrap="none" rtlCol="0">
              <a:spAutoFit/>
            </a:bodyPr>
            <a:lstStyle/>
            <a:p>
              <a:r>
                <a:rPr lang="es-ES_tradnl" b="1" smtClean="0">
                  <a:solidFill>
                    <a:srgbClr val="0070C0"/>
                  </a:solidFill>
                </a:rPr>
                <a:t>x2</a:t>
              </a:r>
              <a:endParaRPr lang="es-ES_tradnl" b="1" dirty="0">
                <a:solidFill>
                  <a:srgbClr val="0070C0"/>
                </a:solidFill>
              </a:endParaRPr>
            </a:p>
          </p:txBody>
        </p:sp>
        <p:sp>
          <p:nvSpPr>
            <p:cNvPr id="25" name="CuadroTexto 24"/>
            <p:cNvSpPr txBox="1"/>
            <p:nvPr/>
          </p:nvSpPr>
          <p:spPr>
            <a:xfrm>
              <a:off x="3829711" y="3996215"/>
              <a:ext cx="263693" cy="307777"/>
            </a:xfrm>
            <a:prstGeom prst="rect">
              <a:avLst/>
            </a:prstGeom>
            <a:solidFill>
              <a:schemeClr val="bg1"/>
            </a:solidFill>
          </p:spPr>
          <p:txBody>
            <a:bodyPr wrap="square" rtlCol="0">
              <a:spAutoFit/>
            </a:bodyPr>
            <a:lstStyle/>
            <a:p>
              <a:r>
                <a:rPr lang="es-ES_tradnl" b="1" dirty="0" smtClean="0">
                  <a:solidFill>
                    <a:srgbClr val="F35A70"/>
                  </a:solidFill>
                </a:rPr>
                <a:t>y</a:t>
              </a:r>
              <a:endParaRPr lang="es-ES_tradnl" b="1" dirty="0">
                <a:solidFill>
                  <a:srgbClr val="F35A70"/>
                </a:solidFill>
              </a:endParaRPr>
            </a:p>
          </p:txBody>
        </p:sp>
      </p:grpSp>
      <p:grpSp>
        <p:nvGrpSpPr>
          <p:cNvPr id="26" name="Agrupar 25"/>
          <p:cNvGrpSpPr/>
          <p:nvPr/>
        </p:nvGrpSpPr>
        <p:grpSpPr>
          <a:xfrm>
            <a:off x="7998408" y="4010473"/>
            <a:ext cx="1196028" cy="319154"/>
            <a:chOff x="2897376" y="3996215"/>
            <a:chExt cx="1196028" cy="319154"/>
          </a:xfrm>
        </p:grpSpPr>
        <p:sp>
          <p:nvSpPr>
            <p:cNvPr id="27" name="CuadroTexto 26"/>
            <p:cNvSpPr txBox="1"/>
            <p:nvPr/>
          </p:nvSpPr>
          <p:spPr>
            <a:xfrm>
              <a:off x="2897376" y="4007592"/>
              <a:ext cx="383438" cy="307777"/>
            </a:xfrm>
            <a:prstGeom prst="rect">
              <a:avLst/>
            </a:prstGeom>
            <a:solidFill>
              <a:schemeClr val="bg1"/>
            </a:solidFill>
          </p:spPr>
          <p:txBody>
            <a:bodyPr wrap="none" rtlCol="0">
              <a:spAutoFit/>
            </a:bodyPr>
            <a:lstStyle/>
            <a:p>
              <a:r>
                <a:rPr lang="es-ES_tradnl" b="1" dirty="0" smtClean="0">
                  <a:solidFill>
                    <a:srgbClr val="0070C0"/>
                  </a:solidFill>
                </a:rPr>
                <a:t>x1</a:t>
              </a:r>
              <a:endParaRPr lang="es-ES_tradnl" b="1" dirty="0">
                <a:solidFill>
                  <a:srgbClr val="0070C0"/>
                </a:solidFill>
              </a:endParaRPr>
            </a:p>
          </p:txBody>
        </p:sp>
        <p:sp>
          <p:nvSpPr>
            <p:cNvPr id="28" name="CuadroTexto 27"/>
            <p:cNvSpPr txBox="1"/>
            <p:nvPr/>
          </p:nvSpPr>
          <p:spPr>
            <a:xfrm>
              <a:off x="3352658" y="4007592"/>
              <a:ext cx="383438" cy="307777"/>
            </a:xfrm>
            <a:prstGeom prst="rect">
              <a:avLst/>
            </a:prstGeom>
            <a:solidFill>
              <a:schemeClr val="bg1"/>
            </a:solidFill>
          </p:spPr>
          <p:txBody>
            <a:bodyPr wrap="none" rtlCol="0">
              <a:spAutoFit/>
            </a:bodyPr>
            <a:lstStyle/>
            <a:p>
              <a:r>
                <a:rPr lang="es-ES_tradnl" b="1" smtClean="0">
                  <a:solidFill>
                    <a:srgbClr val="0070C0"/>
                  </a:solidFill>
                </a:rPr>
                <a:t>x2</a:t>
              </a:r>
              <a:endParaRPr lang="es-ES_tradnl" b="1" dirty="0">
                <a:solidFill>
                  <a:srgbClr val="0070C0"/>
                </a:solidFill>
              </a:endParaRPr>
            </a:p>
          </p:txBody>
        </p:sp>
        <p:sp>
          <p:nvSpPr>
            <p:cNvPr id="29" name="CuadroTexto 28"/>
            <p:cNvSpPr txBox="1"/>
            <p:nvPr/>
          </p:nvSpPr>
          <p:spPr>
            <a:xfrm>
              <a:off x="3829711" y="3996215"/>
              <a:ext cx="263693" cy="307777"/>
            </a:xfrm>
            <a:prstGeom prst="rect">
              <a:avLst/>
            </a:prstGeom>
            <a:solidFill>
              <a:schemeClr val="bg1"/>
            </a:solidFill>
          </p:spPr>
          <p:txBody>
            <a:bodyPr wrap="square" rtlCol="0">
              <a:spAutoFit/>
            </a:bodyPr>
            <a:lstStyle/>
            <a:p>
              <a:r>
                <a:rPr lang="es-ES_tradnl" b="1" dirty="0" smtClean="0">
                  <a:solidFill>
                    <a:srgbClr val="F35A70"/>
                  </a:solidFill>
                </a:rPr>
                <a:t>y</a:t>
              </a:r>
              <a:endParaRPr lang="es-ES_tradnl" b="1" dirty="0">
                <a:solidFill>
                  <a:srgbClr val="F35A70"/>
                </a:solidFill>
              </a:endParaRPr>
            </a:p>
          </p:txBody>
        </p:sp>
      </p:grpSp>
      <p:grpSp>
        <p:nvGrpSpPr>
          <p:cNvPr id="30" name="Agrupar 29"/>
          <p:cNvGrpSpPr/>
          <p:nvPr/>
        </p:nvGrpSpPr>
        <p:grpSpPr>
          <a:xfrm>
            <a:off x="10805495" y="4378651"/>
            <a:ext cx="672378" cy="319154"/>
            <a:chOff x="3421026" y="3996215"/>
            <a:chExt cx="672378" cy="319154"/>
          </a:xfrm>
        </p:grpSpPr>
        <p:sp>
          <p:nvSpPr>
            <p:cNvPr id="32" name="CuadroTexto 31"/>
            <p:cNvSpPr txBox="1"/>
            <p:nvPr/>
          </p:nvSpPr>
          <p:spPr>
            <a:xfrm>
              <a:off x="3421026" y="4007592"/>
              <a:ext cx="284052" cy="307777"/>
            </a:xfrm>
            <a:prstGeom prst="rect">
              <a:avLst/>
            </a:prstGeom>
            <a:solidFill>
              <a:schemeClr val="bg1"/>
            </a:solidFill>
          </p:spPr>
          <p:txBody>
            <a:bodyPr wrap="none" rtlCol="0">
              <a:spAutoFit/>
            </a:bodyPr>
            <a:lstStyle/>
            <a:p>
              <a:r>
                <a:rPr lang="es-ES_tradnl" b="1" smtClean="0">
                  <a:solidFill>
                    <a:srgbClr val="0070C0"/>
                  </a:solidFill>
                </a:rPr>
                <a:t>x</a:t>
              </a:r>
              <a:endParaRPr lang="es-ES_tradnl" b="1" dirty="0">
                <a:solidFill>
                  <a:srgbClr val="0070C0"/>
                </a:solidFill>
              </a:endParaRPr>
            </a:p>
          </p:txBody>
        </p:sp>
        <p:sp>
          <p:nvSpPr>
            <p:cNvPr id="33" name="CuadroTexto 32"/>
            <p:cNvSpPr txBox="1"/>
            <p:nvPr/>
          </p:nvSpPr>
          <p:spPr>
            <a:xfrm>
              <a:off x="3829711" y="3996215"/>
              <a:ext cx="263693" cy="307777"/>
            </a:xfrm>
            <a:prstGeom prst="rect">
              <a:avLst/>
            </a:prstGeom>
            <a:solidFill>
              <a:schemeClr val="bg1"/>
            </a:solidFill>
          </p:spPr>
          <p:txBody>
            <a:bodyPr wrap="square" rtlCol="0">
              <a:spAutoFit/>
            </a:bodyPr>
            <a:lstStyle/>
            <a:p>
              <a:r>
                <a:rPr lang="es-ES_tradnl" b="1" dirty="0" smtClean="0">
                  <a:solidFill>
                    <a:srgbClr val="F35A70"/>
                  </a:solidFill>
                </a:rPr>
                <a:t>y</a:t>
              </a:r>
              <a:endParaRPr lang="es-ES_tradnl" b="1" dirty="0">
                <a:solidFill>
                  <a:srgbClr val="F35A70"/>
                </a:solidFill>
              </a:endParaRPr>
            </a:p>
          </p:txBody>
        </p:sp>
      </p:grpSp>
    </p:spTree>
    <p:extLst>
      <p:ext uri="{BB962C8B-B14F-4D97-AF65-F5344CB8AC3E}">
        <p14:creationId xmlns:p14="http://schemas.microsoft.com/office/powerpoint/2010/main" val="1771273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NOT ( </a:t>
            </a:r>
            <a:r>
              <a:rPr lang="es-ES_tradnl" sz="2800" dirty="0" smtClean="0">
                <a:solidFill>
                  <a:srgbClr val="F53160"/>
                </a:solidFill>
                <a:latin typeface="Dosis Light" charset="0"/>
                <a:ea typeface="Dosis Light" charset="0"/>
                <a:cs typeface="Dosis Light" charset="0"/>
              </a:rPr>
              <a:t>x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pic>
        <p:nvPicPr>
          <p:cNvPr id="7172" name="Picture 4" descr="ompuert_log"/>
          <p:cNvPicPr>
            <a:picLocks noChangeAspect="1" noChangeArrowheads="1"/>
          </p:cNvPicPr>
          <p:nvPr/>
        </p:nvPicPr>
        <p:blipFill>
          <a:blip r:embed="rId4">
            <a:duotone>
              <a:schemeClr val="accent4">
                <a:shade val="45000"/>
                <a:satMod val="135000"/>
              </a:schemeClr>
              <a:prstClr val="white"/>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890508" y="4704207"/>
            <a:ext cx="1465737" cy="790223"/>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6"/>
          <p:cNvSpPr/>
          <p:nvPr/>
        </p:nvSpPr>
        <p:spPr>
          <a:xfrm>
            <a:off x="4540437" y="2595134"/>
            <a:ext cx="4550886" cy="1200329"/>
          </a:xfrm>
          <a:prstGeom prst="rect">
            <a:avLst/>
          </a:prstGeom>
        </p:spPr>
        <p:txBody>
          <a:bodyPr wrap="square">
            <a:spAutoFit/>
          </a:bodyPr>
          <a:lstStyle/>
          <a:p>
            <a:r>
              <a:rPr lang="es-ES_tradnl" sz="2400" dirty="0">
                <a:solidFill>
                  <a:schemeClr val="tx1"/>
                </a:solidFill>
                <a:latin typeface="Dosis" charset="0"/>
                <a:ea typeface="Dosis" charset="0"/>
                <a:cs typeface="Dosis" charset="0"/>
              </a:rPr>
              <a:t>En este caso esta compuerta solo tiene una entrada y una salida y esta actúa como un inversor.</a:t>
            </a:r>
          </a:p>
        </p:txBody>
      </p:sp>
      <p:pic>
        <p:nvPicPr>
          <p:cNvPr id="9" name="Imagen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2727" y="4357255"/>
            <a:ext cx="2679700" cy="609600"/>
          </a:xfrm>
          <a:prstGeom prst="rect">
            <a:avLst/>
          </a:prstGeom>
        </p:spPr>
      </p:pic>
      <p:pic>
        <p:nvPicPr>
          <p:cNvPr id="7176" name="Picture 8" descr="https://cdn-images-1.medium.com/max/1200/1*2YxHEu05jeYvxxd9Rsf_7A.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56030" y="1929978"/>
            <a:ext cx="876300" cy="381952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extLst>
              <p:ext uri="{D42A27DB-BD31-4B8C-83A1-F6EECF244321}">
                <p14:modId xmlns:p14="http://schemas.microsoft.com/office/powerpoint/2010/main" val="1913655706"/>
              </p:ext>
            </p:extLst>
          </p:nvPr>
        </p:nvGraphicFramePr>
        <p:xfrm>
          <a:off x="1561575" y="2682155"/>
          <a:ext cx="2123604" cy="1432560"/>
        </p:xfrm>
        <a:graphic>
          <a:graphicData uri="http://schemas.openxmlformats.org/drawingml/2006/table">
            <a:tbl>
              <a:tblPr firstRow="1" bandRow="1">
                <a:tableStyleId>{5C22544A-7EE6-4342-B048-85BDC9FD1C3A}</a:tableStyleId>
              </a:tblPr>
              <a:tblGrid>
                <a:gridCol w="1061802"/>
                <a:gridCol w="1061802"/>
              </a:tblGrid>
              <a:tr h="370840">
                <a:tc>
                  <a:txBody>
                    <a:bodyPr/>
                    <a:lstStyle/>
                    <a:p>
                      <a:pPr algn="ctr"/>
                      <a:r>
                        <a:rPr lang="es-ES_tradnl" sz="2800" dirty="0" smtClean="0">
                          <a:solidFill>
                            <a:schemeClr val="bg1"/>
                          </a:solidFill>
                        </a:rPr>
                        <a:t>X</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3160"/>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3160"/>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12" name="Imagen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40025" y="5200974"/>
            <a:ext cx="3083990" cy="551442"/>
          </a:xfrm>
          <a:prstGeom prst="rect">
            <a:avLst/>
          </a:prstGeom>
        </p:spPr>
      </p:pic>
      <p:sp>
        <p:nvSpPr>
          <p:cNvPr id="20" name="Rectángulo redondeado 19"/>
          <p:cNvSpPr/>
          <p:nvPr/>
        </p:nvSpPr>
        <p:spPr>
          <a:xfrm>
            <a:off x="4816256" y="5053884"/>
            <a:ext cx="3476780" cy="845621"/>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15992867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 name="Rectángulo 13"/>
          <p:cNvSpPr/>
          <p:nvPr/>
        </p:nvSpPr>
        <p:spPr>
          <a:xfrm>
            <a:off x="2620901" y="4980214"/>
            <a:ext cx="677075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NOT ( </a:t>
            </a:r>
            <a:r>
              <a:rPr lang="es-ES_tradnl" sz="2800" dirty="0" smtClean="0">
                <a:solidFill>
                  <a:srgbClr val="F53160"/>
                </a:solidFill>
                <a:latin typeface="Dosis Light" charset="0"/>
                <a:ea typeface="Dosis Light" charset="0"/>
                <a:cs typeface="Dosis Light" charset="0"/>
              </a:rPr>
              <a:t>x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graphicFrame>
        <p:nvGraphicFramePr>
          <p:cNvPr id="11" name="Tabla 10"/>
          <p:cNvGraphicFramePr>
            <a:graphicFrameLocks noGrp="1"/>
          </p:cNvGraphicFramePr>
          <p:nvPr>
            <p:extLst/>
          </p:nvPr>
        </p:nvGraphicFramePr>
        <p:xfrm>
          <a:off x="1561575" y="2682155"/>
          <a:ext cx="2123604" cy="1432560"/>
        </p:xfrm>
        <a:graphic>
          <a:graphicData uri="http://schemas.openxmlformats.org/drawingml/2006/table">
            <a:tbl>
              <a:tblPr firstRow="1" bandRow="1">
                <a:tableStyleId>{5C22544A-7EE6-4342-B048-85BDC9FD1C3A}</a:tableStyleId>
              </a:tblPr>
              <a:tblGrid>
                <a:gridCol w="1061802"/>
                <a:gridCol w="1061802"/>
              </a:tblGrid>
              <a:tr h="370840">
                <a:tc>
                  <a:txBody>
                    <a:bodyPr/>
                    <a:lstStyle/>
                    <a:p>
                      <a:pPr algn="ctr"/>
                      <a:r>
                        <a:rPr lang="es-ES_tradnl" sz="2800" dirty="0" smtClean="0">
                          <a:solidFill>
                            <a:schemeClr val="bg1"/>
                          </a:solidFill>
                        </a:rPr>
                        <a:t>X</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3160"/>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3160"/>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12" name="Imagen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864" y="4747894"/>
            <a:ext cx="3542074" cy="633351"/>
          </a:xfrm>
          <a:prstGeom prst="rect">
            <a:avLst/>
          </a:prstGeom>
        </p:spPr>
      </p:pic>
      <p:pic>
        <p:nvPicPr>
          <p:cNvPr id="13" name="Picture 2" descr="https://paper-attachments.dropbox.com/s_D13D550155CF5631681A1559B1AB7E27E33245B0659FE4A4DAAC44F02D109C16_1555541424089_ImplementingLogicGateswithSingleLayerPerceptron.jpg"/>
          <p:cNvPicPr>
            <a:picLocks noChangeAspect="1" noChangeArrowheads="1"/>
          </p:cNvPicPr>
          <p:nvPr/>
        </p:nvPicPr>
        <p:blipFill rotWithShape="1">
          <a:blip r:embed="rId5">
            <a:extLst>
              <a:ext uri="{28A0092B-C50C-407E-A947-70E740481C1C}">
                <a14:useLocalDpi xmlns:a14="http://schemas.microsoft.com/office/drawing/2010/main" val="0"/>
              </a:ext>
            </a:extLst>
          </a:blip>
          <a:srcRect l="15453" t="15836" r="55623"/>
          <a:stretch/>
        </p:blipFill>
        <p:spPr bwMode="auto">
          <a:xfrm>
            <a:off x="5799390" y="1678482"/>
            <a:ext cx="4170500" cy="4872465"/>
          </a:xfrm>
          <a:prstGeom prst="rect">
            <a:avLst/>
          </a:prstGeom>
          <a:noFill/>
          <a:extLst>
            <a:ext uri="{909E8E84-426E-40DD-AFC4-6F175D3DCCD1}">
              <a14:hiddenFill xmlns:a14="http://schemas.microsoft.com/office/drawing/2010/main">
                <a:solidFill>
                  <a:srgbClr val="FFFFFF"/>
                </a:solidFill>
              </a14:hiddenFill>
            </a:ext>
          </a:extLst>
        </p:spPr>
      </p:pic>
      <p:sp>
        <p:nvSpPr>
          <p:cNvPr id="20" name="Rectángulo redondeado 19"/>
          <p:cNvSpPr/>
          <p:nvPr/>
        </p:nvSpPr>
        <p:spPr>
          <a:xfrm>
            <a:off x="6190494" y="5573529"/>
            <a:ext cx="3476780" cy="693921"/>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3" name="CuadroTexto 2"/>
          <p:cNvSpPr txBox="1"/>
          <p:nvPr/>
        </p:nvSpPr>
        <p:spPr>
          <a:xfrm>
            <a:off x="7862930" y="5634524"/>
            <a:ext cx="385042" cy="523220"/>
          </a:xfrm>
          <a:prstGeom prst="rect">
            <a:avLst/>
          </a:prstGeom>
          <a:solidFill>
            <a:schemeClr val="bg1"/>
          </a:solidFill>
        </p:spPr>
        <p:txBody>
          <a:bodyPr wrap="none" rtlCol="0">
            <a:spAutoFit/>
          </a:bodyPr>
          <a:lstStyle/>
          <a:p>
            <a:r>
              <a:rPr lang="es-ES_tradnl" sz="2800" dirty="0">
                <a:solidFill>
                  <a:srgbClr val="262626"/>
                </a:solidFill>
              </a:rPr>
              <a:t>b</a:t>
            </a:r>
            <a:endParaRPr lang="es-ES_tradnl" sz="1800" dirty="0">
              <a:solidFill>
                <a:srgbClr val="262626"/>
              </a:solidFill>
            </a:endParaRPr>
          </a:p>
        </p:txBody>
      </p:sp>
      <p:sp>
        <p:nvSpPr>
          <p:cNvPr id="4" name="Rectángulo redondeado 3"/>
          <p:cNvSpPr/>
          <p:nvPr/>
        </p:nvSpPr>
        <p:spPr>
          <a:xfrm>
            <a:off x="10235380" y="1435705"/>
            <a:ext cx="1415845" cy="1275946"/>
          </a:xfrm>
          <a:prstGeom prst="round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CuadroTexto 20"/>
          <p:cNvSpPr txBox="1"/>
          <p:nvPr/>
        </p:nvSpPr>
        <p:spPr>
          <a:xfrm>
            <a:off x="10369328" y="1446162"/>
            <a:ext cx="1426208" cy="584775"/>
          </a:xfrm>
          <a:prstGeom prst="rect">
            <a:avLst/>
          </a:prstGeom>
          <a:noFill/>
        </p:spPr>
        <p:txBody>
          <a:bodyPr wrap="square" rtlCol="0">
            <a:spAutoFit/>
          </a:bodyPr>
          <a:lstStyle/>
          <a:p>
            <a:r>
              <a:rPr lang="es-ES_tradnl" sz="3200" dirty="0" smtClean="0">
                <a:solidFill>
                  <a:schemeClr val="tx1"/>
                </a:solidFill>
              </a:rPr>
              <a:t>1</a:t>
            </a:r>
            <a:r>
              <a:rPr lang="es-ES_tradnl" sz="3200" b="1" dirty="0" smtClean="0">
                <a:solidFill>
                  <a:srgbClr val="F53160"/>
                </a:solidFill>
              </a:rPr>
              <a:t> = O</a:t>
            </a:r>
            <a:endParaRPr lang="es-ES_tradnl" sz="1100" b="1" dirty="0">
              <a:solidFill>
                <a:srgbClr val="F53160"/>
              </a:solidFill>
            </a:endParaRPr>
          </a:p>
        </p:txBody>
      </p:sp>
      <p:sp>
        <p:nvSpPr>
          <p:cNvPr id="22" name="CuadroTexto 21"/>
          <p:cNvSpPr txBox="1"/>
          <p:nvPr/>
        </p:nvSpPr>
        <p:spPr>
          <a:xfrm>
            <a:off x="10352703" y="2137333"/>
            <a:ext cx="1426208" cy="584775"/>
          </a:xfrm>
          <a:prstGeom prst="rect">
            <a:avLst/>
          </a:prstGeom>
          <a:noFill/>
        </p:spPr>
        <p:txBody>
          <a:bodyPr wrap="square" rtlCol="0">
            <a:spAutoFit/>
          </a:bodyPr>
          <a:lstStyle/>
          <a:p>
            <a:r>
              <a:rPr lang="es-ES_tradnl" sz="3200" dirty="0">
                <a:solidFill>
                  <a:schemeClr val="tx1"/>
                </a:solidFill>
              </a:rPr>
              <a:t>0</a:t>
            </a:r>
            <a:r>
              <a:rPr lang="es-ES_tradnl" sz="3200" b="1" dirty="0" smtClean="0">
                <a:solidFill>
                  <a:srgbClr val="F53160"/>
                </a:solidFill>
              </a:rPr>
              <a:t> = </a:t>
            </a:r>
            <a:r>
              <a:rPr lang="es-ES_tradnl" sz="3200" b="1" dirty="0" smtClean="0">
                <a:solidFill>
                  <a:srgbClr val="372E9E"/>
                </a:solidFill>
              </a:rPr>
              <a:t>X</a:t>
            </a:r>
            <a:endParaRPr lang="es-ES_tradnl" sz="1100" b="1" dirty="0">
              <a:solidFill>
                <a:srgbClr val="372E9E"/>
              </a:solidFill>
            </a:endParaRPr>
          </a:p>
        </p:txBody>
      </p:sp>
    </p:spTree>
    <p:extLst>
      <p:ext uri="{BB962C8B-B14F-4D97-AF65-F5344CB8AC3E}">
        <p14:creationId xmlns:p14="http://schemas.microsoft.com/office/powerpoint/2010/main" val="17689500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AND ( </a:t>
            </a:r>
            <a:r>
              <a:rPr lang="es-ES_tradnl" sz="2800" dirty="0" smtClean="0">
                <a:solidFill>
                  <a:srgbClr val="F53160"/>
                </a:solidFill>
                <a:latin typeface="Dosis Light" charset="0"/>
                <a:ea typeface="Dosis Light" charset="0"/>
                <a:cs typeface="Dosis Light" charset="0"/>
              </a:rPr>
              <a:t>x1, x2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279203" y="2682155"/>
            <a:ext cx="4550886" cy="830997"/>
          </a:xfrm>
          <a:prstGeom prst="rect">
            <a:avLst/>
          </a:prstGeom>
        </p:spPr>
        <p:txBody>
          <a:bodyPr wrap="square">
            <a:spAutoFit/>
          </a:bodyPr>
          <a:lstStyle/>
          <a:p>
            <a:r>
              <a:rPr lang="es-ES_tradnl" sz="2400" dirty="0">
                <a:solidFill>
                  <a:schemeClr val="tx1"/>
                </a:solidFill>
                <a:latin typeface="Dosis" charset="0"/>
                <a:ea typeface="Dosis" charset="0"/>
                <a:cs typeface="Dosis" charset="0"/>
              </a:rPr>
              <a:t>Esta compuerta es representada por una </a:t>
            </a:r>
            <a:r>
              <a:rPr lang="es-ES_tradnl" sz="2400" dirty="0" smtClean="0">
                <a:solidFill>
                  <a:schemeClr val="tx1"/>
                </a:solidFill>
                <a:latin typeface="Dosis" charset="0"/>
                <a:ea typeface="Dosis" charset="0"/>
                <a:cs typeface="Dosis" charset="0"/>
              </a:rPr>
              <a:t>multiplicación.</a:t>
            </a:r>
            <a:endParaRPr lang="es-ES_tradnl" sz="2400" dirty="0">
              <a:solidFill>
                <a:schemeClr val="tx1"/>
              </a:solidFill>
              <a:latin typeface="Dosis" charset="0"/>
              <a:ea typeface="Dosis" charset="0"/>
              <a:cs typeface="Dosis" charset="0"/>
            </a:endParaRPr>
          </a:p>
        </p:txBody>
      </p:sp>
      <p:graphicFrame>
        <p:nvGraphicFramePr>
          <p:cNvPr id="11" name="Tabla 10"/>
          <p:cNvGraphicFramePr>
            <a:graphicFrameLocks noGrp="1"/>
          </p:cNvGraphicFramePr>
          <p:nvPr>
            <p:extLst>
              <p:ext uri="{D42A27DB-BD31-4B8C-83A1-F6EECF244321}">
                <p14:modId xmlns:p14="http://schemas.microsoft.com/office/powerpoint/2010/main" val="1468006039"/>
              </p:ext>
            </p:extLst>
          </p:nvPr>
        </p:nvGraphicFramePr>
        <p:xfrm>
          <a:off x="1561575" y="2682155"/>
          <a:ext cx="2123604" cy="2346960"/>
        </p:xfrm>
        <a:graphic>
          <a:graphicData uri="http://schemas.openxmlformats.org/drawingml/2006/table">
            <a:tbl>
              <a:tblPr firstRow="1" bandRow="1">
                <a:tableStyleId>{5C22544A-7EE6-4342-B048-85BDC9FD1C3A}</a:tableStyleId>
              </a:tblPr>
              <a:tblGrid>
                <a:gridCol w="707868"/>
                <a:gridCol w="707868"/>
                <a:gridCol w="707868"/>
              </a:tblGrid>
              <a:tr h="370840">
                <a:tc>
                  <a:txBody>
                    <a:bodyPr/>
                    <a:lstStyle/>
                    <a:p>
                      <a:pPr algn="ctr"/>
                      <a:r>
                        <a:rPr lang="es-ES_tradnl" sz="2800" dirty="0" smtClean="0">
                          <a:solidFill>
                            <a:schemeClr val="bg1"/>
                          </a:solidFill>
                        </a:rPr>
                        <a:t>x1</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s-ES_tradnl" sz="2800" dirty="0" smtClean="0">
                          <a:solidFill>
                            <a:schemeClr val="bg1"/>
                          </a:solidFill>
                        </a:rPr>
                        <a:t>x2</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bl>
          </a:graphicData>
        </a:graphic>
      </p:graphicFrame>
      <p:sp>
        <p:nvSpPr>
          <p:cNvPr id="20" name="Rectángulo redondeado 19"/>
          <p:cNvSpPr/>
          <p:nvPr/>
        </p:nvSpPr>
        <p:spPr>
          <a:xfrm>
            <a:off x="4142379" y="5053884"/>
            <a:ext cx="4954257" cy="845621"/>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8194" name="Picture 2" descr="ompuert_lo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79970" y="5053884"/>
            <a:ext cx="1880506" cy="1080680"/>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cdn-images-1.medium.com/max/1200/1*zNs6iNlZIs7-XhNmPHlB9Q.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63233" y="1826621"/>
            <a:ext cx="1986211" cy="337487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9203" y="4178473"/>
            <a:ext cx="4425461" cy="664966"/>
          </a:xfrm>
          <a:prstGeom prst="rect">
            <a:avLst/>
          </a:prstGeom>
        </p:spPr>
      </p:pic>
      <p:pic>
        <p:nvPicPr>
          <p:cNvPr id="4" name="Imagen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98844" y="5267557"/>
            <a:ext cx="4756350" cy="510005"/>
          </a:xfrm>
          <a:prstGeom prst="rect">
            <a:avLst/>
          </a:prstGeom>
        </p:spPr>
      </p:pic>
    </p:spTree>
    <p:extLst>
      <p:ext uri="{BB962C8B-B14F-4D97-AF65-F5344CB8AC3E}">
        <p14:creationId xmlns:p14="http://schemas.microsoft.com/office/powerpoint/2010/main" val="402394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219"/>
            <a:ext cx="12192000" cy="7520940"/>
          </a:xfrm>
          <a:prstGeom prst="rect">
            <a:avLst/>
          </a:prstGeom>
        </p:spPr>
      </p:pic>
    </p:spTree>
    <p:extLst>
      <p:ext uri="{BB962C8B-B14F-4D97-AF65-F5344CB8AC3E}">
        <p14:creationId xmlns:p14="http://schemas.microsoft.com/office/powerpoint/2010/main" val="12873500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3" name="Rectángulo 12"/>
          <p:cNvSpPr/>
          <p:nvPr/>
        </p:nvSpPr>
        <p:spPr>
          <a:xfrm>
            <a:off x="2620901" y="4980214"/>
            <a:ext cx="677075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AND ( </a:t>
            </a:r>
            <a:r>
              <a:rPr lang="es-ES_tradnl" sz="2800" dirty="0" smtClean="0">
                <a:solidFill>
                  <a:srgbClr val="F53160"/>
                </a:solidFill>
                <a:latin typeface="Dosis Light" charset="0"/>
                <a:ea typeface="Dosis Light" charset="0"/>
                <a:cs typeface="Dosis Light" charset="0"/>
              </a:rPr>
              <a:t>x1, x2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graphicFrame>
        <p:nvGraphicFramePr>
          <p:cNvPr id="11" name="Tabla 10"/>
          <p:cNvGraphicFramePr>
            <a:graphicFrameLocks noGrp="1"/>
          </p:cNvGraphicFramePr>
          <p:nvPr>
            <p:extLst/>
          </p:nvPr>
        </p:nvGraphicFramePr>
        <p:xfrm>
          <a:off x="1561575" y="2682155"/>
          <a:ext cx="2123604" cy="2346960"/>
        </p:xfrm>
        <a:graphic>
          <a:graphicData uri="http://schemas.openxmlformats.org/drawingml/2006/table">
            <a:tbl>
              <a:tblPr firstRow="1" bandRow="1">
                <a:tableStyleId>{5C22544A-7EE6-4342-B048-85BDC9FD1C3A}</a:tableStyleId>
              </a:tblPr>
              <a:tblGrid>
                <a:gridCol w="707868"/>
                <a:gridCol w="707868"/>
                <a:gridCol w="707868"/>
              </a:tblGrid>
              <a:tr h="370840">
                <a:tc>
                  <a:txBody>
                    <a:bodyPr/>
                    <a:lstStyle/>
                    <a:p>
                      <a:pPr algn="ctr"/>
                      <a:r>
                        <a:rPr lang="es-ES_tradnl" sz="2800" dirty="0" smtClean="0">
                          <a:solidFill>
                            <a:schemeClr val="bg1"/>
                          </a:solidFill>
                        </a:rPr>
                        <a:t>x1</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s-ES_tradnl" sz="2800" dirty="0" smtClean="0">
                          <a:solidFill>
                            <a:schemeClr val="bg1"/>
                          </a:solidFill>
                        </a:rPr>
                        <a:t>x2</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bl>
          </a:graphicData>
        </a:graphic>
      </p:graphicFrame>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163" y="5281549"/>
            <a:ext cx="4756350" cy="510005"/>
          </a:xfrm>
          <a:prstGeom prst="rect">
            <a:avLst/>
          </a:prstGeom>
        </p:spPr>
      </p:pic>
      <p:pic>
        <p:nvPicPr>
          <p:cNvPr id="12" name="Picture 2" descr="https://paper-attachments.dropbox.com/s_D13D550155CF5631681A1559B1AB7E27E33245B0659FE4A4DAAC44F02D109C16_1555541424089_ImplementingLogicGateswithSingleLayerPerceptron.jpg"/>
          <p:cNvPicPr>
            <a:picLocks noChangeAspect="1" noChangeArrowheads="1"/>
          </p:cNvPicPr>
          <p:nvPr/>
        </p:nvPicPr>
        <p:blipFill rotWithShape="1">
          <a:blip r:embed="rId5">
            <a:extLst>
              <a:ext uri="{28A0092B-C50C-407E-A947-70E740481C1C}">
                <a14:useLocalDpi xmlns:a14="http://schemas.microsoft.com/office/drawing/2010/main" val="0"/>
              </a:ext>
            </a:extLst>
          </a:blip>
          <a:srcRect l="44455" t="14369" r="29032" b="7143"/>
          <a:stretch/>
        </p:blipFill>
        <p:spPr bwMode="auto">
          <a:xfrm>
            <a:off x="6025101" y="1577062"/>
            <a:ext cx="4071399" cy="4839186"/>
          </a:xfrm>
          <a:prstGeom prst="rect">
            <a:avLst/>
          </a:prstGeom>
          <a:noFill/>
          <a:extLst>
            <a:ext uri="{909E8E84-426E-40DD-AFC4-6F175D3DCCD1}">
              <a14:hiddenFill xmlns:a14="http://schemas.microsoft.com/office/drawing/2010/main">
                <a:solidFill>
                  <a:srgbClr val="FFFFFF"/>
                </a:solidFill>
              </a14:hiddenFill>
            </a:ext>
          </a:extLst>
        </p:spPr>
      </p:pic>
      <p:sp>
        <p:nvSpPr>
          <p:cNvPr id="20" name="Rectángulo redondeado 19"/>
          <p:cNvSpPr/>
          <p:nvPr/>
        </p:nvSpPr>
        <p:spPr>
          <a:xfrm>
            <a:off x="5780679" y="5734404"/>
            <a:ext cx="4087221" cy="731236"/>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0" name="CuadroTexto 9"/>
          <p:cNvSpPr txBox="1"/>
          <p:nvPr/>
        </p:nvSpPr>
        <p:spPr>
          <a:xfrm>
            <a:off x="8407677" y="5848529"/>
            <a:ext cx="385042" cy="523220"/>
          </a:xfrm>
          <a:prstGeom prst="rect">
            <a:avLst/>
          </a:prstGeom>
          <a:solidFill>
            <a:schemeClr val="bg1"/>
          </a:solidFill>
        </p:spPr>
        <p:txBody>
          <a:bodyPr wrap="none" rtlCol="0">
            <a:spAutoFit/>
          </a:bodyPr>
          <a:lstStyle/>
          <a:p>
            <a:r>
              <a:rPr lang="es-ES_tradnl" sz="2800" dirty="0">
                <a:solidFill>
                  <a:srgbClr val="262626"/>
                </a:solidFill>
              </a:rPr>
              <a:t>b</a:t>
            </a:r>
            <a:endParaRPr lang="es-ES_tradnl" sz="1800" dirty="0">
              <a:solidFill>
                <a:srgbClr val="262626"/>
              </a:solidFill>
            </a:endParaRPr>
          </a:p>
        </p:txBody>
      </p:sp>
      <p:sp>
        <p:nvSpPr>
          <p:cNvPr id="14" name="Rectángulo redondeado 13"/>
          <p:cNvSpPr/>
          <p:nvPr/>
        </p:nvSpPr>
        <p:spPr>
          <a:xfrm>
            <a:off x="10235380" y="1435705"/>
            <a:ext cx="1415845" cy="1275946"/>
          </a:xfrm>
          <a:prstGeom prst="round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0369328" y="1446162"/>
            <a:ext cx="1426208" cy="584775"/>
          </a:xfrm>
          <a:prstGeom prst="rect">
            <a:avLst/>
          </a:prstGeom>
          <a:noFill/>
        </p:spPr>
        <p:txBody>
          <a:bodyPr wrap="square" rtlCol="0">
            <a:spAutoFit/>
          </a:bodyPr>
          <a:lstStyle/>
          <a:p>
            <a:r>
              <a:rPr lang="es-ES_tradnl" sz="3200" dirty="0" smtClean="0">
                <a:solidFill>
                  <a:schemeClr val="tx1"/>
                </a:solidFill>
              </a:rPr>
              <a:t>1</a:t>
            </a:r>
            <a:r>
              <a:rPr lang="es-ES_tradnl" sz="3200" b="1" dirty="0" smtClean="0">
                <a:solidFill>
                  <a:srgbClr val="F53160"/>
                </a:solidFill>
              </a:rPr>
              <a:t> = O</a:t>
            </a:r>
            <a:endParaRPr lang="es-ES_tradnl" sz="1100" b="1" dirty="0">
              <a:solidFill>
                <a:srgbClr val="F53160"/>
              </a:solidFill>
            </a:endParaRPr>
          </a:p>
        </p:txBody>
      </p:sp>
      <p:sp>
        <p:nvSpPr>
          <p:cNvPr id="16" name="CuadroTexto 15"/>
          <p:cNvSpPr txBox="1"/>
          <p:nvPr/>
        </p:nvSpPr>
        <p:spPr>
          <a:xfrm>
            <a:off x="10352703" y="2137333"/>
            <a:ext cx="1426208" cy="584775"/>
          </a:xfrm>
          <a:prstGeom prst="rect">
            <a:avLst/>
          </a:prstGeom>
          <a:noFill/>
        </p:spPr>
        <p:txBody>
          <a:bodyPr wrap="square" rtlCol="0">
            <a:spAutoFit/>
          </a:bodyPr>
          <a:lstStyle/>
          <a:p>
            <a:r>
              <a:rPr lang="es-ES_tradnl" sz="3200" dirty="0">
                <a:solidFill>
                  <a:schemeClr val="tx1"/>
                </a:solidFill>
              </a:rPr>
              <a:t>0</a:t>
            </a:r>
            <a:r>
              <a:rPr lang="es-ES_tradnl" sz="3200" b="1" dirty="0" smtClean="0">
                <a:solidFill>
                  <a:srgbClr val="F53160"/>
                </a:solidFill>
              </a:rPr>
              <a:t> = </a:t>
            </a:r>
            <a:r>
              <a:rPr lang="es-ES_tradnl" sz="3200" b="1" dirty="0" smtClean="0">
                <a:solidFill>
                  <a:srgbClr val="372E9E"/>
                </a:solidFill>
              </a:rPr>
              <a:t>X</a:t>
            </a:r>
            <a:endParaRPr lang="es-ES_tradnl" sz="1100" b="1" dirty="0">
              <a:solidFill>
                <a:srgbClr val="372E9E"/>
              </a:solidFill>
            </a:endParaRPr>
          </a:p>
        </p:txBody>
      </p:sp>
    </p:spTree>
    <p:extLst>
      <p:ext uri="{BB962C8B-B14F-4D97-AF65-F5344CB8AC3E}">
        <p14:creationId xmlns:p14="http://schemas.microsoft.com/office/powerpoint/2010/main" val="1882219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OR ( </a:t>
            </a:r>
            <a:r>
              <a:rPr lang="es-ES_tradnl" sz="2800" dirty="0" smtClean="0">
                <a:solidFill>
                  <a:srgbClr val="F53160"/>
                </a:solidFill>
                <a:latin typeface="Dosis Light" charset="0"/>
                <a:ea typeface="Dosis Light" charset="0"/>
                <a:cs typeface="Dosis Light" charset="0"/>
              </a:rPr>
              <a:t>x1, x2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279203" y="2682155"/>
            <a:ext cx="4550886" cy="830997"/>
          </a:xfrm>
          <a:prstGeom prst="rect">
            <a:avLst/>
          </a:prstGeom>
        </p:spPr>
        <p:txBody>
          <a:bodyPr wrap="square">
            <a:spAutoFit/>
          </a:bodyPr>
          <a:lstStyle/>
          <a:p>
            <a:r>
              <a:rPr lang="es-ES_tradnl" sz="2400" dirty="0">
                <a:solidFill>
                  <a:schemeClr val="tx1"/>
                </a:solidFill>
                <a:latin typeface="Dosis" charset="0"/>
                <a:ea typeface="Dosis" charset="0"/>
                <a:cs typeface="Dosis" charset="0"/>
              </a:rPr>
              <a:t>Esta compuerta es representada por una </a:t>
            </a:r>
            <a:r>
              <a:rPr lang="es-ES_tradnl" sz="2400" dirty="0" smtClean="0">
                <a:solidFill>
                  <a:schemeClr val="tx1"/>
                </a:solidFill>
                <a:latin typeface="Dosis" charset="0"/>
                <a:ea typeface="Dosis" charset="0"/>
                <a:cs typeface="Dosis" charset="0"/>
              </a:rPr>
              <a:t>suma..</a:t>
            </a:r>
            <a:endParaRPr lang="es-ES_tradnl" sz="2400" dirty="0">
              <a:solidFill>
                <a:schemeClr val="tx1"/>
              </a:solidFill>
              <a:latin typeface="Dosis" charset="0"/>
              <a:ea typeface="Dosis" charset="0"/>
              <a:cs typeface="Dosis" charset="0"/>
            </a:endParaRPr>
          </a:p>
        </p:txBody>
      </p:sp>
      <p:graphicFrame>
        <p:nvGraphicFramePr>
          <p:cNvPr id="11" name="Tabla 10"/>
          <p:cNvGraphicFramePr>
            <a:graphicFrameLocks noGrp="1"/>
          </p:cNvGraphicFramePr>
          <p:nvPr>
            <p:extLst>
              <p:ext uri="{D42A27DB-BD31-4B8C-83A1-F6EECF244321}">
                <p14:modId xmlns:p14="http://schemas.microsoft.com/office/powerpoint/2010/main" val="1272235012"/>
              </p:ext>
            </p:extLst>
          </p:nvPr>
        </p:nvGraphicFramePr>
        <p:xfrm>
          <a:off x="1561575" y="2682155"/>
          <a:ext cx="2123604" cy="2346960"/>
        </p:xfrm>
        <a:graphic>
          <a:graphicData uri="http://schemas.openxmlformats.org/drawingml/2006/table">
            <a:tbl>
              <a:tblPr firstRow="1" bandRow="1">
                <a:tableStyleId>{5C22544A-7EE6-4342-B048-85BDC9FD1C3A}</a:tableStyleId>
              </a:tblPr>
              <a:tblGrid>
                <a:gridCol w="707868"/>
                <a:gridCol w="707868"/>
                <a:gridCol w="707868"/>
              </a:tblGrid>
              <a:tr h="370840">
                <a:tc>
                  <a:txBody>
                    <a:bodyPr/>
                    <a:lstStyle/>
                    <a:p>
                      <a:pPr algn="ctr"/>
                      <a:r>
                        <a:rPr lang="es-ES_tradnl" sz="2800" dirty="0" smtClean="0">
                          <a:solidFill>
                            <a:schemeClr val="bg1"/>
                          </a:solidFill>
                        </a:rPr>
                        <a:t>x1</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s-ES_tradnl" sz="2800" dirty="0" smtClean="0">
                          <a:solidFill>
                            <a:schemeClr val="bg1"/>
                          </a:solidFill>
                        </a:rPr>
                        <a:t>x2</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bl>
          </a:graphicData>
        </a:graphic>
      </p:graphicFrame>
      <p:sp>
        <p:nvSpPr>
          <p:cNvPr id="20" name="Rectángulo redondeado 19"/>
          <p:cNvSpPr/>
          <p:nvPr/>
        </p:nvSpPr>
        <p:spPr>
          <a:xfrm>
            <a:off x="4142379" y="5053884"/>
            <a:ext cx="4954257" cy="845621"/>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pic>
        <p:nvPicPr>
          <p:cNvPr id="8196" name="Picture 4" descr="https://cdn-images-1.medium.com/max/1200/1*zNs6iNlZIs7-XhNmPHlB9Q.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63233" y="1826621"/>
            <a:ext cx="1986211" cy="337487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9203" y="4178473"/>
            <a:ext cx="4425461" cy="664966"/>
          </a:xfrm>
          <a:prstGeom prst="rect">
            <a:avLst/>
          </a:prstGeom>
        </p:spPr>
      </p:pic>
      <p:pic>
        <p:nvPicPr>
          <p:cNvPr id="9218" name="Picture 2" descr="ompuert_log"/>
          <p:cNvPicPr>
            <a:picLocks noChangeAspect="1" noChangeArrowheads="1"/>
          </p:cNvPicPr>
          <p:nvPr/>
        </p:nvPicPr>
        <p:blipFill>
          <a:blip r:embed="rId6">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77341" y="5109520"/>
            <a:ext cx="1912929" cy="90772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91784" y="5201497"/>
            <a:ext cx="4810633" cy="562112"/>
          </a:xfrm>
          <a:prstGeom prst="rect">
            <a:avLst/>
          </a:prstGeom>
        </p:spPr>
      </p:pic>
    </p:spTree>
    <p:extLst>
      <p:ext uri="{BB962C8B-B14F-4D97-AF65-F5344CB8AC3E}">
        <p14:creationId xmlns:p14="http://schemas.microsoft.com/office/powerpoint/2010/main" val="2020539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2" name="Rectángulo 11"/>
          <p:cNvSpPr/>
          <p:nvPr/>
        </p:nvSpPr>
        <p:spPr>
          <a:xfrm>
            <a:off x="2620901" y="4980214"/>
            <a:ext cx="677075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544163" y="1844946"/>
            <a:ext cx="4159310" cy="584775"/>
          </a:xfrm>
          <a:prstGeom prst="rect">
            <a:avLst/>
          </a:prstGeom>
        </p:spPr>
        <p:txBody>
          <a:bodyPr wrap="square">
            <a:spAutoFit/>
          </a:bodyPr>
          <a:lstStyle/>
          <a:p>
            <a:pPr algn="ctr"/>
            <a:r>
              <a:rPr lang="es-ES_tradnl" sz="3200" dirty="0" smtClean="0">
                <a:solidFill>
                  <a:srgbClr val="F53160"/>
                </a:solidFill>
                <a:latin typeface="Dosis Medium" charset="0"/>
                <a:ea typeface="Dosis Medium" charset="0"/>
                <a:cs typeface="Dosis Medium" charset="0"/>
              </a:rPr>
              <a:t>COMPUERTA OR ( </a:t>
            </a:r>
            <a:r>
              <a:rPr lang="es-ES_tradnl" sz="2800" dirty="0" smtClean="0">
                <a:solidFill>
                  <a:srgbClr val="F53160"/>
                </a:solidFill>
                <a:latin typeface="Dosis Light" charset="0"/>
                <a:ea typeface="Dosis Light" charset="0"/>
                <a:cs typeface="Dosis Light" charset="0"/>
              </a:rPr>
              <a:t>x1, x2 </a:t>
            </a:r>
            <a:r>
              <a:rPr lang="es-ES_tradnl" sz="3200" dirty="0" smtClean="0">
                <a:solidFill>
                  <a:srgbClr val="F53160"/>
                </a:solidFill>
                <a:latin typeface="Dosis Medium" charset="0"/>
                <a:ea typeface="Dosis Medium" charset="0"/>
                <a:cs typeface="Dosis Medium" charset="0"/>
              </a:rPr>
              <a:t>)</a:t>
            </a:r>
            <a:endParaRPr lang="es-ES_tradnl" sz="1800" dirty="0">
              <a:solidFill>
                <a:srgbClr val="F53160"/>
              </a:solidFill>
              <a:latin typeface="Dosis Medium" charset="0"/>
              <a:ea typeface="Dosis Medium" charset="0"/>
              <a:cs typeface="Dosis Medium" charset="0"/>
            </a:endParaRPr>
          </a:p>
        </p:txBody>
      </p:sp>
      <p:graphicFrame>
        <p:nvGraphicFramePr>
          <p:cNvPr id="11" name="Tabla 10"/>
          <p:cNvGraphicFramePr>
            <a:graphicFrameLocks noGrp="1"/>
          </p:cNvGraphicFramePr>
          <p:nvPr>
            <p:extLst/>
          </p:nvPr>
        </p:nvGraphicFramePr>
        <p:xfrm>
          <a:off x="1561575" y="2682155"/>
          <a:ext cx="2123604" cy="2346960"/>
        </p:xfrm>
        <a:graphic>
          <a:graphicData uri="http://schemas.openxmlformats.org/drawingml/2006/table">
            <a:tbl>
              <a:tblPr firstRow="1" bandRow="1">
                <a:tableStyleId>{5C22544A-7EE6-4342-B048-85BDC9FD1C3A}</a:tableStyleId>
              </a:tblPr>
              <a:tblGrid>
                <a:gridCol w="707868"/>
                <a:gridCol w="707868"/>
                <a:gridCol w="707868"/>
              </a:tblGrid>
              <a:tr h="370840">
                <a:tc>
                  <a:txBody>
                    <a:bodyPr/>
                    <a:lstStyle/>
                    <a:p>
                      <a:pPr algn="ctr"/>
                      <a:r>
                        <a:rPr lang="es-ES_tradnl" sz="2800" dirty="0" smtClean="0">
                          <a:solidFill>
                            <a:schemeClr val="bg1"/>
                          </a:solidFill>
                        </a:rPr>
                        <a:t>x1</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s-ES_tradnl" sz="2800" dirty="0" smtClean="0">
                          <a:solidFill>
                            <a:schemeClr val="bg1"/>
                          </a:solidFill>
                        </a:rPr>
                        <a:t>x2</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s-ES_tradnl" sz="2800" dirty="0" smtClean="0">
                          <a:solidFill>
                            <a:schemeClr val="bg1"/>
                          </a:solidFill>
                        </a:rPr>
                        <a:t>Y</a:t>
                      </a:r>
                      <a:endParaRPr lang="es-ES_tradnl" sz="2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r>
            </a:tbl>
          </a:graphicData>
        </a:graphic>
      </p:graphicFrame>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690" y="5235379"/>
            <a:ext cx="4810633" cy="562112"/>
          </a:xfrm>
          <a:prstGeom prst="rect">
            <a:avLst/>
          </a:prstGeom>
        </p:spPr>
      </p:pic>
      <p:pic>
        <p:nvPicPr>
          <p:cNvPr id="13" name="Picture 2" descr="https://paper-attachments.dropbox.com/s_D13D550155CF5631681A1559B1AB7E27E33245B0659FE4A4DAAC44F02D109C16_1555541424089_ImplementingLogicGateswithSingleLayerPerceptron.jpg"/>
          <p:cNvPicPr>
            <a:picLocks noChangeAspect="1" noChangeArrowheads="1"/>
          </p:cNvPicPr>
          <p:nvPr/>
        </p:nvPicPr>
        <p:blipFill rotWithShape="1">
          <a:blip r:embed="rId5">
            <a:extLst>
              <a:ext uri="{28A0092B-C50C-407E-A947-70E740481C1C}">
                <a14:useLocalDpi xmlns:a14="http://schemas.microsoft.com/office/drawing/2010/main" val="0"/>
              </a:ext>
            </a:extLst>
          </a:blip>
          <a:srcRect l="73008" t="14369" b="6540"/>
          <a:stretch/>
        </p:blipFill>
        <p:spPr bwMode="auto">
          <a:xfrm>
            <a:off x="5926013" y="1410702"/>
            <a:ext cx="4201773" cy="4943305"/>
          </a:xfrm>
          <a:prstGeom prst="rect">
            <a:avLst/>
          </a:prstGeom>
          <a:noFill/>
          <a:extLst>
            <a:ext uri="{909E8E84-426E-40DD-AFC4-6F175D3DCCD1}">
              <a14:hiddenFill xmlns:a14="http://schemas.microsoft.com/office/drawing/2010/main">
                <a:solidFill>
                  <a:srgbClr val="FFFFFF"/>
                </a:solidFill>
              </a14:hiddenFill>
            </a:ext>
          </a:extLst>
        </p:spPr>
      </p:pic>
      <p:sp>
        <p:nvSpPr>
          <p:cNvPr id="20" name="Rectángulo redondeado 19"/>
          <p:cNvSpPr/>
          <p:nvPr/>
        </p:nvSpPr>
        <p:spPr>
          <a:xfrm>
            <a:off x="5926014" y="5702241"/>
            <a:ext cx="4023328" cy="645227"/>
          </a:xfrm>
          <a:prstGeom prst="roundRect">
            <a:avLst>
              <a:gd name="adj" fmla="val 3455"/>
            </a:avLst>
          </a:prstGeom>
          <a:noFill/>
          <a:ln w="57150">
            <a:solidFill>
              <a:srgbClr val="33559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10" name="CuadroTexto 9"/>
          <p:cNvSpPr txBox="1"/>
          <p:nvPr/>
        </p:nvSpPr>
        <p:spPr>
          <a:xfrm>
            <a:off x="8524408" y="5770709"/>
            <a:ext cx="385042" cy="523220"/>
          </a:xfrm>
          <a:prstGeom prst="rect">
            <a:avLst/>
          </a:prstGeom>
          <a:solidFill>
            <a:schemeClr val="bg1"/>
          </a:solidFill>
        </p:spPr>
        <p:txBody>
          <a:bodyPr wrap="none" rtlCol="0">
            <a:spAutoFit/>
          </a:bodyPr>
          <a:lstStyle/>
          <a:p>
            <a:r>
              <a:rPr lang="es-ES_tradnl" sz="2800" dirty="0">
                <a:solidFill>
                  <a:srgbClr val="262626"/>
                </a:solidFill>
              </a:rPr>
              <a:t>b</a:t>
            </a:r>
            <a:endParaRPr lang="es-ES_tradnl" sz="1800" dirty="0">
              <a:solidFill>
                <a:srgbClr val="262626"/>
              </a:solidFill>
            </a:endParaRPr>
          </a:p>
        </p:txBody>
      </p:sp>
      <p:sp>
        <p:nvSpPr>
          <p:cNvPr id="14" name="Rectángulo redondeado 13"/>
          <p:cNvSpPr/>
          <p:nvPr/>
        </p:nvSpPr>
        <p:spPr>
          <a:xfrm>
            <a:off x="10235380" y="1435705"/>
            <a:ext cx="1415845" cy="1275946"/>
          </a:xfrm>
          <a:prstGeom prst="round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0369328" y="1446162"/>
            <a:ext cx="1426208" cy="584775"/>
          </a:xfrm>
          <a:prstGeom prst="rect">
            <a:avLst/>
          </a:prstGeom>
          <a:noFill/>
        </p:spPr>
        <p:txBody>
          <a:bodyPr wrap="square" rtlCol="0">
            <a:spAutoFit/>
          </a:bodyPr>
          <a:lstStyle/>
          <a:p>
            <a:r>
              <a:rPr lang="es-ES_tradnl" sz="3200" dirty="0" smtClean="0">
                <a:solidFill>
                  <a:schemeClr val="tx1"/>
                </a:solidFill>
              </a:rPr>
              <a:t>1</a:t>
            </a:r>
            <a:r>
              <a:rPr lang="es-ES_tradnl" sz="3200" b="1" dirty="0" smtClean="0">
                <a:solidFill>
                  <a:srgbClr val="F53160"/>
                </a:solidFill>
              </a:rPr>
              <a:t> = O</a:t>
            </a:r>
            <a:endParaRPr lang="es-ES_tradnl" sz="1100" b="1" dirty="0">
              <a:solidFill>
                <a:srgbClr val="F53160"/>
              </a:solidFill>
            </a:endParaRPr>
          </a:p>
        </p:txBody>
      </p:sp>
      <p:sp>
        <p:nvSpPr>
          <p:cNvPr id="16" name="CuadroTexto 15"/>
          <p:cNvSpPr txBox="1"/>
          <p:nvPr/>
        </p:nvSpPr>
        <p:spPr>
          <a:xfrm>
            <a:off x="10352703" y="2137333"/>
            <a:ext cx="1426208" cy="584775"/>
          </a:xfrm>
          <a:prstGeom prst="rect">
            <a:avLst/>
          </a:prstGeom>
          <a:noFill/>
        </p:spPr>
        <p:txBody>
          <a:bodyPr wrap="square" rtlCol="0">
            <a:spAutoFit/>
          </a:bodyPr>
          <a:lstStyle/>
          <a:p>
            <a:r>
              <a:rPr lang="es-ES_tradnl" sz="3200" dirty="0">
                <a:solidFill>
                  <a:schemeClr val="tx1"/>
                </a:solidFill>
              </a:rPr>
              <a:t>0</a:t>
            </a:r>
            <a:r>
              <a:rPr lang="es-ES_tradnl" sz="3200" b="1" dirty="0" smtClean="0">
                <a:solidFill>
                  <a:srgbClr val="F53160"/>
                </a:solidFill>
              </a:rPr>
              <a:t> = </a:t>
            </a:r>
            <a:r>
              <a:rPr lang="es-ES_tradnl" sz="3200" b="1" dirty="0" smtClean="0">
                <a:solidFill>
                  <a:srgbClr val="372E9E"/>
                </a:solidFill>
              </a:rPr>
              <a:t>X</a:t>
            </a:r>
            <a:endParaRPr lang="es-ES_tradnl" sz="1100" b="1" dirty="0">
              <a:solidFill>
                <a:srgbClr val="372E9E"/>
              </a:solidFill>
            </a:endParaRPr>
          </a:p>
        </p:txBody>
      </p:sp>
    </p:spTree>
    <p:extLst>
      <p:ext uri="{BB962C8B-B14F-4D97-AF65-F5344CB8AC3E}">
        <p14:creationId xmlns:p14="http://schemas.microsoft.com/office/powerpoint/2010/main" val="1462401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pic>
        <p:nvPicPr>
          <p:cNvPr id="10242" name="Picture 2" descr="https://paper-attachments.dropbox.com/s_D13D550155CF5631681A1559B1AB7E27E33245B0659FE4A4DAAC44F02D109C16_1555541424089_ImplementingLogicGateswithSingleLayerPerceptro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0773" y="1573752"/>
            <a:ext cx="10274538" cy="4125299"/>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redondeado 12"/>
          <p:cNvSpPr/>
          <p:nvPr/>
        </p:nvSpPr>
        <p:spPr>
          <a:xfrm>
            <a:off x="902039" y="1610899"/>
            <a:ext cx="1585980" cy="4215742"/>
          </a:xfrm>
          <a:prstGeom prst="roundRect">
            <a:avLst>
              <a:gd name="adj" fmla="val 3455"/>
            </a:avLst>
          </a:prstGeom>
          <a:noFill/>
          <a:ln w="5715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ES_tradnl"/>
          </a:p>
        </p:txBody>
      </p:sp>
      <p:sp>
        <p:nvSpPr>
          <p:cNvPr id="6" name="CuadroTexto 5"/>
          <p:cNvSpPr txBox="1"/>
          <p:nvPr/>
        </p:nvSpPr>
        <p:spPr>
          <a:xfrm>
            <a:off x="3894044" y="5016926"/>
            <a:ext cx="327334" cy="400110"/>
          </a:xfrm>
          <a:prstGeom prst="rect">
            <a:avLst/>
          </a:prstGeom>
          <a:solidFill>
            <a:schemeClr val="bg1"/>
          </a:solidFill>
        </p:spPr>
        <p:txBody>
          <a:bodyPr wrap="none" rtlCol="0">
            <a:spAutoFit/>
          </a:bodyPr>
          <a:lstStyle/>
          <a:p>
            <a:r>
              <a:rPr lang="es-ES_tradnl" sz="2000" dirty="0">
                <a:solidFill>
                  <a:srgbClr val="262626"/>
                </a:solidFill>
              </a:rPr>
              <a:t>b</a:t>
            </a:r>
            <a:endParaRPr lang="es-ES_tradnl" dirty="0">
              <a:solidFill>
                <a:srgbClr val="262626"/>
              </a:solidFill>
            </a:endParaRPr>
          </a:p>
        </p:txBody>
      </p:sp>
      <p:sp>
        <p:nvSpPr>
          <p:cNvPr id="7" name="CuadroTexto 6"/>
          <p:cNvSpPr txBox="1"/>
          <p:nvPr/>
        </p:nvSpPr>
        <p:spPr>
          <a:xfrm>
            <a:off x="6984200" y="4994228"/>
            <a:ext cx="327334" cy="400110"/>
          </a:xfrm>
          <a:prstGeom prst="rect">
            <a:avLst/>
          </a:prstGeom>
          <a:solidFill>
            <a:schemeClr val="bg1"/>
          </a:solidFill>
        </p:spPr>
        <p:txBody>
          <a:bodyPr wrap="none" rtlCol="0">
            <a:spAutoFit/>
          </a:bodyPr>
          <a:lstStyle/>
          <a:p>
            <a:r>
              <a:rPr lang="es-ES_tradnl" sz="2000" dirty="0">
                <a:solidFill>
                  <a:srgbClr val="262626"/>
                </a:solidFill>
              </a:rPr>
              <a:t>b</a:t>
            </a:r>
            <a:endParaRPr lang="es-ES_tradnl" dirty="0">
              <a:solidFill>
                <a:srgbClr val="262626"/>
              </a:solidFill>
            </a:endParaRPr>
          </a:p>
        </p:txBody>
      </p:sp>
      <p:sp>
        <p:nvSpPr>
          <p:cNvPr id="8" name="CuadroTexto 7"/>
          <p:cNvSpPr txBox="1"/>
          <p:nvPr/>
        </p:nvSpPr>
        <p:spPr>
          <a:xfrm>
            <a:off x="10035441" y="5010443"/>
            <a:ext cx="327334" cy="400110"/>
          </a:xfrm>
          <a:prstGeom prst="rect">
            <a:avLst/>
          </a:prstGeom>
          <a:solidFill>
            <a:schemeClr val="bg1"/>
          </a:solidFill>
        </p:spPr>
        <p:txBody>
          <a:bodyPr wrap="none" rtlCol="0">
            <a:spAutoFit/>
          </a:bodyPr>
          <a:lstStyle/>
          <a:p>
            <a:r>
              <a:rPr lang="es-ES_tradnl" sz="2000" dirty="0">
                <a:solidFill>
                  <a:srgbClr val="262626"/>
                </a:solidFill>
              </a:rPr>
              <a:t>b</a:t>
            </a:r>
            <a:endParaRPr lang="es-ES_tradnl" dirty="0">
              <a:solidFill>
                <a:srgbClr val="262626"/>
              </a:solidFill>
            </a:endParaRPr>
          </a:p>
        </p:txBody>
      </p:sp>
    </p:spTree>
    <p:extLst>
      <p:ext uri="{BB962C8B-B14F-4D97-AF65-F5344CB8AC3E}">
        <p14:creationId xmlns:p14="http://schemas.microsoft.com/office/powerpoint/2010/main" val="16700797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1"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FUNCIONES LOGICAS</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1558694" y="1760739"/>
            <a:ext cx="9077585" cy="4401205"/>
          </a:xfrm>
          <a:prstGeom prst="rect">
            <a:avLst/>
          </a:prstGeom>
        </p:spPr>
        <p:txBody>
          <a:bodyPr wrap="square">
            <a:spAutoFit/>
          </a:bodyPr>
          <a:lstStyle/>
          <a:p>
            <a:pPr algn="just"/>
            <a:r>
              <a:rPr lang="es-ES_tradnl" sz="2800" dirty="0" smtClean="0">
                <a:solidFill>
                  <a:schemeClr val="tx1"/>
                </a:solidFill>
                <a:latin typeface="Dosis" charset="0"/>
                <a:ea typeface="Dosis" charset="0"/>
                <a:cs typeface="Dosis" charset="0"/>
              </a:rPr>
              <a:t>Un solo </a:t>
            </a:r>
            <a:r>
              <a:rPr lang="es-ES_tradnl" sz="2800" dirty="0" err="1">
                <a:solidFill>
                  <a:schemeClr val="tx1"/>
                </a:solidFill>
                <a:latin typeface="Dosis" charset="0"/>
                <a:ea typeface="Dosis" charset="0"/>
                <a:cs typeface="Dosis" charset="0"/>
              </a:rPr>
              <a:t>perceptrón</a:t>
            </a:r>
            <a:r>
              <a:rPr lang="es-ES_tradnl" sz="2800" dirty="0">
                <a:solidFill>
                  <a:schemeClr val="tx1"/>
                </a:solidFill>
                <a:latin typeface="Dosis" charset="0"/>
                <a:ea typeface="Dosis" charset="0"/>
                <a:cs typeface="Dosis" charset="0"/>
              </a:rPr>
              <a:t> con una función de activación de </a:t>
            </a:r>
            <a:r>
              <a:rPr lang="es-ES_tradnl" sz="2800" dirty="0" err="1">
                <a:solidFill>
                  <a:schemeClr val="tx1"/>
                </a:solidFill>
                <a:latin typeface="Dosis" charset="0"/>
                <a:ea typeface="Dosis" charset="0"/>
                <a:cs typeface="Dosis" charset="0"/>
              </a:rPr>
              <a:t>Heaviside</a:t>
            </a:r>
            <a:r>
              <a:rPr lang="es-ES_tradnl" sz="2800" dirty="0">
                <a:solidFill>
                  <a:schemeClr val="tx1"/>
                </a:solidFill>
                <a:latin typeface="Dosis" charset="0"/>
                <a:ea typeface="Dosis" charset="0"/>
                <a:cs typeface="Dosis" charset="0"/>
              </a:rPr>
              <a:t> puede implementar cada una de las funciones lógicas fundamentales: NOT, AND y OR. </a:t>
            </a:r>
            <a:endParaRPr lang="es-ES_tradnl" sz="2800" dirty="0" smtClean="0">
              <a:solidFill>
                <a:schemeClr val="tx1"/>
              </a:solidFill>
              <a:latin typeface="Dosis" charset="0"/>
              <a:ea typeface="Dosis" charset="0"/>
              <a:cs typeface="Dosis" charset="0"/>
            </a:endParaRPr>
          </a:p>
          <a:p>
            <a:pPr algn="just"/>
            <a:endParaRPr lang="es-ES_tradnl" sz="2800" dirty="0">
              <a:solidFill>
                <a:schemeClr val="tx1"/>
              </a:solidFill>
              <a:latin typeface="Dosis" charset="0"/>
              <a:ea typeface="Dosis" charset="0"/>
              <a:cs typeface="Dosis" charset="0"/>
            </a:endParaRPr>
          </a:p>
          <a:p>
            <a:pPr algn="just"/>
            <a:r>
              <a:rPr lang="es-ES_tradnl" sz="2800" dirty="0">
                <a:solidFill>
                  <a:schemeClr val="tx1"/>
                </a:solidFill>
                <a:latin typeface="Dosis" charset="0"/>
                <a:ea typeface="Dosis" charset="0"/>
                <a:cs typeface="Dosis" charset="0"/>
              </a:rPr>
              <a:t>C</a:t>
            </a:r>
            <a:r>
              <a:rPr lang="es-ES_tradnl" sz="2800" dirty="0" smtClean="0">
                <a:solidFill>
                  <a:schemeClr val="tx1"/>
                </a:solidFill>
                <a:latin typeface="Dosis" charset="0"/>
                <a:ea typeface="Dosis" charset="0"/>
                <a:cs typeface="Dosis" charset="0"/>
              </a:rPr>
              <a:t>ualquier </a:t>
            </a:r>
            <a:r>
              <a:rPr lang="es-ES_tradnl" sz="2800" dirty="0">
                <a:solidFill>
                  <a:schemeClr val="tx1"/>
                </a:solidFill>
                <a:latin typeface="Dosis" charset="0"/>
                <a:ea typeface="Dosis" charset="0"/>
                <a:cs typeface="Dosis" charset="0"/>
              </a:rPr>
              <a:t>función lógica, por compleja que sea, puede obtenerse mediante una combinación de estas tres. </a:t>
            </a:r>
            <a:endParaRPr lang="es-ES_tradnl" sz="2800" dirty="0" smtClean="0">
              <a:solidFill>
                <a:schemeClr val="tx1"/>
              </a:solidFill>
              <a:latin typeface="Dosis" charset="0"/>
              <a:ea typeface="Dosis" charset="0"/>
              <a:cs typeface="Dosis" charset="0"/>
            </a:endParaRPr>
          </a:p>
          <a:p>
            <a:pPr algn="just"/>
            <a:endParaRPr lang="es-ES_tradnl" sz="2800" dirty="0">
              <a:solidFill>
                <a:schemeClr val="tx1"/>
              </a:solidFill>
              <a:latin typeface="Dosis" charset="0"/>
              <a:ea typeface="Dosis" charset="0"/>
              <a:cs typeface="Dosis" charset="0"/>
            </a:endParaRPr>
          </a:p>
          <a:p>
            <a:pPr algn="just"/>
            <a:r>
              <a:rPr lang="es-ES_tradnl" sz="2800" dirty="0" smtClean="0">
                <a:solidFill>
                  <a:schemeClr val="tx1"/>
                </a:solidFill>
                <a:latin typeface="Dosis" charset="0"/>
                <a:ea typeface="Dosis" charset="0"/>
                <a:cs typeface="Dosis" charset="0"/>
              </a:rPr>
              <a:t>Podemos </a:t>
            </a:r>
            <a:r>
              <a:rPr lang="es-ES_tradnl" sz="2800" dirty="0">
                <a:solidFill>
                  <a:schemeClr val="tx1"/>
                </a:solidFill>
                <a:latin typeface="Dosis" charset="0"/>
                <a:ea typeface="Dosis" charset="0"/>
                <a:cs typeface="Dosis" charset="0"/>
              </a:rPr>
              <a:t>inferir que, si conectamos adecuadamente los tres </a:t>
            </a:r>
            <a:r>
              <a:rPr lang="es-ES_tradnl" sz="2800" dirty="0" err="1">
                <a:solidFill>
                  <a:schemeClr val="tx1"/>
                </a:solidFill>
                <a:latin typeface="Dosis" charset="0"/>
                <a:ea typeface="Dosis" charset="0"/>
                <a:cs typeface="Dosis" charset="0"/>
              </a:rPr>
              <a:t>perceptrones</a:t>
            </a:r>
            <a:r>
              <a:rPr lang="es-ES_tradnl" sz="2800" dirty="0">
                <a:solidFill>
                  <a:schemeClr val="tx1"/>
                </a:solidFill>
                <a:latin typeface="Dosis" charset="0"/>
                <a:ea typeface="Dosis" charset="0"/>
                <a:cs typeface="Dosis" charset="0"/>
              </a:rPr>
              <a:t> </a:t>
            </a:r>
            <a:r>
              <a:rPr lang="es-ES_tradnl" sz="2800" dirty="0" smtClean="0">
                <a:solidFill>
                  <a:schemeClr val="tx1"/>
                </a:solidFill>
                <a:latin typeface="Dosis" charset="0"/>
                <a:ea typeface="Dosis" charset="0"/>
                <a:cs typeface="Dosis" charset="0"/>
              </a:rPr>
              <a:t>anteriores, </a:t>
            </a:r>
            <a:r>
              <a:rPr lang="es-ES_tradnl" sz="2800" dirty="0">
                <a:solidFill>
                  <a:schemeClr val="tx1"/>
                </a:solidFill>
                <a:latin typeface="Dosis" charset="0"/>
                <a:ea typeface="Dosis" charset="0"/>
                <a:cs typeface="Dosis" charset="0"/>
              </a:rPr>
              <a:t>se podrá implementar cualquier función lógica.</a:t>
            </a:r>
          </a:p>
        </p:txBody>
      </p:sp>
      <p:sp>
        <p:nvSpPr>
          <p:cNvPr id="2" name="Elipse 1"/>
          <p:cNvSpPr>
            <a:spLocks noChangeAspect="1"/>
          </p:cNvSpPr>
          <p:nvPr/>
        </p:nvSpPr>
        <p:spPr>
          <a:xfrm>
            <a:off x="1186981" y="2047476"/>
            <a:ext cx="180753" cy="180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Elipse 8"/>
          <p:cNvSpPr>
            <a:spLocks noChangeAspect="1"/>
          </p:cNvSpPr>
          <p:nvPr/>
        </p:nvSpPr>
        <p:spPr>
          <a:xfrm>
            <a:off x="1186980" y="3753782"/>
            <a:ext cx="180753" cy="180000"/>
          </a:xfrm>
          <a:prstGeom prst="ellipse">
            <a:avLst/>
          </a:prstGeom>
          <a:solidFill>
            <a:srgbClr val="F53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Elipse 9"/>
          <p:cNvSpPr>
            <a:spLocks noChangeAspect="1"/>
          </p:cNvSpPr>
          <p:nvPr/>
        </p:nvSpPr>
        <p:spPr>
          <a:xfrm>
            <a:off x="1186980" y="5038264"/>
            <a:ext cx="180753"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415211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DB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PROBLEMA XOR</a:t>
            </a:r>
            <a:endParaRPr lang="en-US" sz="2800" b="1" dirty="0">
              <a:ln w="6350">
                <a:noFill/>
              </a:ln>
              <a:solidFill>
                <a:schemeClr val="bg1"/>
              </a:solidFill>
              <a:latin typeface="Dosis SemiBold" charset="0"/>
              <a:ea typeface="Dosis SemiBold" charset="0"/>
              <a:cs typeface="Dosis SemiBold"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6076106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387473" y="1659325"/>
            <a:ext cx="7672793" cy="4154984"/>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El XOR es un problema de </a:t>
            </a:r>
            <a:r>
              <a:rPr lang="es-ES_tradnl" sz="2400" dirty="0" smtClean="0">
                <a:solidFill>
                  <a:schemeClr val="tx1"/>
                </a:solidFill>
                <a:latin typeface="Dosis" charset="0"/>
                <a:ea typeface="Dosis" charset="0"/>
                <a:cs typeface="Dosis" charset="0"/>
              </a:rPr>
              <a:t>clasificación. </a:t>
            </a:r>
            <a:r>
              <a:rPr lang="es-ES_tradnl" sz="2400" dirty="0">
                <a:solidFill>
                  <a:schemeClr val="tx1"/>
                </a:solidFill>
                <a:latin typeface="Dosis" charset="0"/>
                <a:ea typeface="Dosis" charset="0"/>
                <a:cs typeface="Dosis" charset="0"/>
              </a:rPr>
              <a:t>Por lo tanto, es conveniente utilizar un enfoque de aprendizaje supervisado. </a:t>
            </a:r>
            <a:endParaRPr lang="es-ES_tradnl" sz="2400" dirty="0" smtClean="0">
              <a:solidFill>
                <a:schemeClr val="tx1"/>
              </a:solidFill>
              <a:latin typeface="Dosis" charset="0"/>
              <a:ea typeface="Dosis" charset="0"/>
              <a:cs typeface="Dosis" charset="0"/>
            </a:endParaRP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La resolución de este problema, nos da a conocer la existencia de las redes neuronales, donde un </a:t>
            </a:r>
            <a:r>
              <a:rPr lang="es-ES_tradnl" sz="2400" dirty="0" err="1">
                <a:solidFill>
                  <a:schemeClr val="tx1"/>
                </a:solidFill>
                <a:latin typeface="Dosis" charset="0"/>
                <a:ea typeface="Dosis" charset="0"/>
                <a:cs typeface="Dosis" charset="0"/>
              </a:rPr>
              <a:t>perceptrón</a:t>
            </a:r>
            <a:r>
              <a:rPr lang="es-ES_tradnl" sz="2400" dirty="0">
                <a:solidFill>
                  <a:schemeClr val="tx1"/>
                </a:solidFill>
                <a:latin typeface="Dosis" charset="0"/>
                <a:ea typeface="Dosis" charset="0"/>
                <a:cs typeface="Dosis" charset="0"/>
              </a:rPr>
              <a:t> es la unidad básica de una  red neuronal</a:t>
            </a:r>
            <a:r>
              <a:rPr lang="es-ES_tradnl" sz="2400" dirty="0" smtClean="0">
                <a:solidFill>
                  <a:schemeClr val="tx1"/>
                </a:solidFill>
                <a:latin typeface="Dosis" charset="0"/>
                <a:ea typeface="Dosis" charset="0"/>
                <a:cs typeface="Dosis" charset="0"/>
              </a:rPr>
              <a:t>.</a:t>
            </a: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La unidad de salida toma la suma de esos valores y emplea una función de activación </a:t>
            </a:r>
            <a:r>
              <a:rPr lang="es-ES_tradnl" sz="2400" dirty="0" smtClean="0">
                <a:solidFill>
                  <a:schemeClr val="tx1"/>
                </a:solidFill>
                <a:latin typeface="Dosis" charset="0"/>
                <a:ea typeface="Dosis" charset="0"/>
                <a:cs typeface="Dosis" charset="0"/>
              </a:rPr>
              <a:t>para </a:t>
            </a:r>
            <a:r>
              <a:rPr lang="es-ES_tradnl" sz="2400" dirty="0">
                <a:solidFill>
                  <a:schemeClr val="tx1"/>
                </a:solidFill>
                <a:latin typeface="Dosis" charset="0"/>
                <a:ea typeface="Dosis" charset="0"/>
                <a:cs typeface="Dosis" charset="0"/>
              </a:rPr>
              <a:t>convertir el valor resultante a 0 o 1, clasificando así los valores de entrada como 0 o </a:t>
            </a:r>
            <a:r>
              <a:rPr lang="es-ES_tradnl" sz="2400" dirty="0" smtClean="0">
                <a:solidFill>
                  <a:schemeClr val="tx1"/>
                </a:solidFill>
                <a:latin typeface="Dosis" charset="0"/>
                <a:ea typeface="Dosis" charset="0"/>
                <a:cs typeface="Dosis" charset="0"/>
              </a:rPr>
              <a:t>1, </a:t>
            </a:r>
            <a:r>
              <a:rPr lang="es-ES_tradnl" sz="2400" dirty="0">
                <a:solidFill>
                  <a:schemeClr val="tx1"/>
                </a:solidFill>
                <a:latin typeface="Dosis" charset="0"/>
                <a:ea typeface="Dosis" charset="0"/>
                <a:cs typeface="Dosis" charset="0"/>
              </a:rPr>
              <a:t>dibujando una </a:t>
            </a:r>
            <a:r>
              <a:rPr lang="es-ES_tradnl" sz="2400" dirty="0" smtClean="0">
                <a:solidFill>
                  <a:schemeClr val="tx1"/>
                </a:solidFill>
                <a:latin typeface="Dosis" charset="0"/>
                <a:ea typeface="Dosis" charset="0"/>
                <a:cs typeface="Dosis" charset="0"/>
              </a:rPr>
              <a:t>línea </a:t>
            </a:r>
            <a:r>
              <a:rPr lang="es-ES_tradnl" sz="2400" dirty="0">
                <a:solidFill>
                  <a:schemeClr val="tx1"/>
                </a:solidFill>
                <a:latin typeface="Dosis" charset="0"/>
                <a:ea typeface="Dosis" charset="0"/>
                <a:cs typeface="Dosis" charset="0"/>
              </a:rPr>
              <a:t>imaginaria de clasificación entre dos grupos.</a:t>
            </a:r>
          </a:p>
        </p:txBody>
      </p:sp>
      <p:graphicFrame>
        <p:nvGraphicFramePr>
          <p:cNvPr id="11" name="Tabla 10"/>
          <p:cNvGraphicFramePr>
            <a:graphicFrameLocks noGrp="1"/>
          </p:cNvGraphicFramePr>
          <p:nvPr>
            <p:extLst>
              <p:ext uri="{D42A27DB-BD31-4B8C-83A1-F6EECF244321}">
                <p14:modId xmlns:p14="http://schemas.microsoft.com/office/powerpoint/2010/main" val="478478179"/>
              </p:ext>
            </p:extLst>
          </p:nvPr>
        </p:nvGraphicFramePr>
        <p:xfrm>
          <a:off x="8501315" y="1928138"/>
          <a:ext cx="2976558" cy="2286000"/>
        </p:xfrm>
        <a:graphic>
          <a:graphicData uri="http://schemas.openxmlformats.org/drawingml/2006/table">
            <a:tbl>
              <a:tblPr firstRow="1" bandRow="1">
                <a:tableStyleId>{5C22544A-7EE6-4342-B048-85BDC9FD1C3A}</a:tableStyleId>
              </a:tblPr>
              <a:tblGrid>
                <a:gridCol w="992186"/>
                <a:gridCol w="992186"/>
                <a:gridCol w="992186"/>
              </a:tblGrid>
              <a:tr h="370840">
                <a:tc>
                  <a:txBody>
                    <a:bodyPr/>
                    <a:lstStyle/>
                    <a:p>
                      <a:pPr algn="ctr"/>
                      <a:r>
                        <a:rPr lang="es-ES_tradnl" sz="2400" dirty="0" smtClean="0">
                          <a:solidFill>
                            <a:schemeClr val="bg1"/>
                          </a:solidFill>
                        </a:rPr>
                        <a:t>x1</a:t>
                      </a:r>
                      <a:endParaRPr lang="es-ES_tradnl" sz="2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s-ES_tradnl" sz="2400" dirty="0" smtClean="0">
                          <a:solidFill>
                            <a:schemeClr val="bg1"/>
                          </a:solidFill>
                        </a:rPr>
                        <a:t>x2</a:t>
                      </a:r>
                      <a:endParaRPr lang="es-ES_tradnl" sz="2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s-ES_tradnl" sz="2400" dirty="0" smtClean="0">
                          <a:solidFill>
                            <a:schemeClr val="bg1"/>
                          </a:solidFill>
                        </a:rPr>
                        <a:t>XOR</a:t>
                      </a:r>
                      <a:endParaRPr lang="es-ES_tradnl" sz="2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r>
              <a:tr h="370840">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r>
              <a:tr h="370840">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1</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_tradnl" sz="2400" dirty="0" smtClean="0"/>
                        <a:t>0</a:t>
                      </a:r>
                      <a:endParaRPr lang="es-ES_tradnl"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r>
            </a:tbl>
          </a:graphicData>
        </a:graphic>
      </p:graphicFrame>
      <p:pic>
        <p:nvPicPr>
          <p:cNvPr id="11266" name="Picture 2" descr="ompuert_lo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122200" y="4440091"/>
            <a:ext cx="1847550" cy="812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2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478973" y="1881150"/>
            <a:ext cx="4590927" cy="3046988"/>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Una limitación de esta arquitectura es que sólo es capaz de separar los puntos de datos con </a:t>
            </a:r>
            <a:r>
              <a:rPr lang="es-ES_tradnl" sz="2400" dirty="0">
                <a:solidFill>
                  <a:srgbClr val="335597"/>
                </a:solidFill>
                <a:latin typeface="Dosis" charset="0"/>
                <a:ea typeface="Dosis" charset="0"/>
                <a:cs typeface="Dosis" charset="0"/>
              </a:rPr>
              <a:t>una sola línea</a:t>
            </a:r>
            <a:r>
              <a:rPr lang="es-ES_tradnl" sz="2400" dirty="0">
                <a:solidFill>
                  <a:schemeClr val="tx1"/>
                </a:solidFill>
                <a:latin typeface="Dosis" charset="0"/>
                <a:ea typeface="Dosis" charset="0"/>
                <a:cs typeface="Dosis" charset="0"/>
              </a:rPr>
              <a:t>. Esto es desafortunado porque las entradas </a:t>
            </a:r>
            <a:r>
              <a:rPr lang="es-ES_tradnl" sz="2400" dirty="0">
                <a:solidFill>
                  <a:srgbClr val="F53160"/>
                </a:solidFill>
                <a:latin typeface="Dosis" charset="0"/>
                <a:ea typeface="Dosis" charset="0"/>
                <a:cs typeface="Dosis" charset="0"/>
              </a:rPr>
              <a:t>XOR no son linealmente separables</a:t>
            </a:r>
            <a:r>
              <a:rPr lang="es-ES_tradnl" sz="2400" dirty="0">
                <a:solidFill>
                  <a:schemeClr val="tx1"/>
                </a:solidFill>
                <a:latin typeface="Dosis" charset="0"/>
                <a:ea typeface="Dosis" charset="0"/>
                <a:cs typeface="Dosis" charset="0"/>
              </a:rPr>
              <a:t>. Esto es particularmente visible si se trazan los valores de entrada del XOR en un gráfico</a:t>
            </a:r>
            <a:r>
              <a:rPr lang="es-ES_tradnl" sz="2400" dirty="0" smtClean="0">
                <a:solidFill>
                  <a:schemeClr val="tx1"/>
                </a:solidFill>
                <a:latin typeface="Dosis" charset="0"/>
                <a:ea typeface="Dosis" charset="0"/>
                <a:cs typeface="Dosis" charset="0"/>
              </a:rPr>
              <a:t>.</a:t>
            </a:r>
            <a:endParaRPr lang="es-ES_tradnl" sz="2400" dirty="0">
              <a:solidFill>
                <a:schemeClr val="tx1"/>
              </a:solidFill>
              <a:latin typeface="Dosis" charset="0"/>
              <a:ea typeface="Dosis" charset="0"/>
              <a:cs typeface="Dosis" charset="0"/>
            </a:endParaRPr>
          </a:p>
        </p:txBody>
      </p:sp>
      <p:pic>
        <p:nvPicPr>
          <p:cNvPr id="13" name="Picture 4" descr="https://cdn-images-1.medium.com/max/1200/1*zNs6iNlZIs7-XhNmPHlB9Q.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9766" y="2444540"/>
            <a:ext cx="1657314" cy="281603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https://paper-attachments.dropbox.com/s_D13D550155CF5631681A1559B1AB7E27E33245B0659FE4A4DAAC44F02D109C16_1555543384793_0_qdRb80zUpJPtrbRD.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66412" y="1881150"/>
            <a:ext cx="4704782" cy="2815028"/>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5180497" y="5324329"/>
            <a:ext cx="1603324" cy="707886"/>
          </a:xfrm>
          <a:prstGeom prst="rect">
            <a:avLst/>
          </a:prstGeom>
          <a:noFill/>
        </p:spPr>
        <p:txBody>
          <a:bodyPr wrap="none" rtlCol="0">
            <a:spAutoFit/>
          </a:bodyPr>
          <a:lstStyle/>
          <a:p>
            <a:r>
              <a:rPr lang="es-ES_tradnl" sz="4000" b="1" smtClean="0">
                <a:ln w="3175">
                  <a:solidFill>
                    <a:schemeClr val="tx1"/>
                  </a:solidFill>
                </a:ln>
                <a:solidFill>
                  <a:srgbClr val="F53160"/>
                </a:solidFill>
                <a:latin typeface="Dosis SemiBold" charset="0"/>
                <a:ea typeface="Dosis SemiBold" charset="0"/>
                <a:cs typeface="Dosis SemiBold" charset="0"/>
              </a:rPr>
              <a:t>ERROR</a:t>
            </a:r>
            <a:endParaRPr lang="es-ES_tradnl" sz="4000" b="1" dirty="0">
              <a:ln w="3175">
                <a:solidFill>
                  <a:schemeClr val="tx1"/>
                </a:solidFill>
              </a:ln>
              <a:solidFill>
                <a:srgbClr val="F53160"/>
              </a:solidFill>
              <a:latin typeface="Dosis SemiBold" charset="0"/>
              <a:ea typeface="Dosis SemiBold" charset="0"/>
              <a:cs typeface="Dosis SemiBold" charset="0"/>
            </a:endParaRPr>
          </a:p>
        </p:txBody>
      </p:sp>
    </p:spTree>
    <p:extLst>
      <p:ext uri="{BB962C8B-B14F-4D97-AF65-F5344CB8AC3E}">
        <p14:creationId xmlns:p14="http://schemas.microsoft.com/office/powerpoint/2010/main" val="1591816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1324706" y="2377044"/>
            <a:ext cx="9545560" cy="1938992"/>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La solución a este problema es expandirse más allá de la arquitectura de una sola capa añadiendo una capa adicional de </a:t>
            </a:r>
            <a:r>
              <a:rPr lang="es-ES_tradnl" sz="2400" dirty="0" smtClean="0">
                <a:solidFill>
                  <a:schemeClr val="tx1"/>
                </a:solidFill>
                <a:latin typeface="Dosis" charset="0"/>
                <a:ea typeface="Dosis" charset="0"/>
                <a:cs typeface="Dosis" charset="0"/>
              </a:rPr>
              <a:t>unidades, </a:t>
            </a:r>
            <a:r>
              <a:rPr lang="es-ES_tradnl" sz="2400" dirty="0">
                <a:solidFill>
                  <a:schemeClr val="tx1"/>
                </a:solidFill>
                <a:latin typeface="Dosis" charset="0"/>
                <a:ea typeface="Dosis" charset="0"/>
                <a:cs typeface="Dosis" charset="0"/>
              </a:rPr>
              <a:t>conocida como capa oculta. Cabe señalar que esta arquitectura toma el nombre de </a:t>
            </a:r>
            <a:r>
              <a:rPr lang="es-ES_tradnl" sz="2400" dirty="0" err="1">
                <a:solidFill>
                  <a:schemeClr val="tx1"/>
                </a:solidFill>
                <a:latin typeface="Dosis" charset="0"/>
                <a:ea typeface="Dosis" charset="0"/>
                <a:cs typeface="Dosis" charset="0"/>
              </a:rPr>
              <a:t>MultiLayer-Perceptron</a:t>
            </a:r>
            <a:r>
              <a:rPr lang="es-ES_tradnl" sz="2400" dirty="0">
                <a:solidFill>
                  <a:schemeClr val="tx1"/>
                </a:solidFill>
                <a:latin typeface="Dosis" charset="0"/>
                <a:ea typeface="Dosis" charset="0"/>
                <a:cs typeface="Dosis" charset="0"/>
              </a:rPr>
              <a:t> o MLP, </a:t>
            </a:r>
            <a:r>
              <a:rPr lang="es-ES_tradnl" sz="2400" dirty="0" smtClean="0">
                <a:solidFill>
                  <a:schemeClr val="tx1"/>
                </a:solidFill>
                <a:latin typeface="Dosis" charset="0"/>
                <a:ea typeface="Dosis" charset="0"/>
                <a:cs typeface="Dosis" charset="0"/>
              </a:rPr>
              <a:t>La </a:t>
            </a:r>
            <a:r>
              <a:rPr lang="es-ES_tradnl" sz="2400" dirty="0">
                <a:solidFill>
                  <a:schemeClr val="tx1"/>
                </a:solidFill>
                <a:latin typeface="Dosis" charset="0"/>
                <a:ea typeface="Dosis" charset="0"/>
                <a:cs typeface="Dosis" charset="0"/>
              </a:rPr>
              <a:t>arquitectura utilizada aquí está diseñada específicamente para el problema XOR.</a:t>
            </a:r>
          </a:p>
        </p:txBody>
      </p:sp>
      <p:sp>
        <p:nvSpPr>
          <p:cNvPr id="15" name="CuadroTexto 14"/>
          <p:cNvSpPr txBox="1"/>
          <p:nvPr/>
        </p:nvSpPr>
        <p:spPr>
          <a:xfrm>
            <a:off x="1358573" y="1690469"/>
            <a:ext cx="1665841" cy="584775"/>
          </a:xfrm>
          <a:prstGeom prst="rect">
            <a:avLst/>
          </a:prstGeom>
          <a:noFill/>
        </p:spPr>
        <p:txBody>
          <a:bodyPr wrap="none" rtlCol="0">
            <a:spAutoFit/>
          </a:bodyPr>
          <a:lstStyle/>
          <a:p>
            <a:r>
              <a:rPr lang="es-ES_tradnl" sz="3200" b="1" dirty="0" smtClean="0">
                <a:ln w="3175">
                  <a:noFill/>
                </a:ln>
                <a:solidFill>
                  <a:srgbClr val="F53160"/>
                </a:solidFill>
                <a:latin typeface="Dosis SemiBold" charset="0"/>
                <a:ea typeface="Dosis SemiBold" charset="0"/>
                <a:cs typeface="Dosis SemiBold" charset="0"/>
              </a:rPr>
              <a:t>Solución:</a:t>
            </a:r>
            <a:endParaRPr lang="es-ES_tradnl" sz="3200" b="1" dirty="0">
              <a:ln w="3175">
                <a:noFill/>
              </a:ln>
              <a:solidFill>
                <a:srgbClr val="F53160"/>
              </a:solidFill>
              <a:latin typeface="Dosis SemiBold" charset="0"/>
              <a:ea typeface="Dosis SemiBold" charset="0"/>
              <a:cs typeface="Dosis SemiBold" charset="0"/>
            </a:endParaRPr>
          </a:p>
        </p:txBody>
      </p:sp>
      <p:pic>
        <p:nvPicPr>
          <p:cNvPr id="16386" name="Picture 2" descr="https://paper-attachments.dropbox.com/s_D13D550155CF5631681A1559B1AB7E27E33245B0659FE4A4DAAC44F02D109C16_1555543994616_1_B7j9TH-cCOEpYJzBT5T5z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9542" y="4721252"/>
            <a:ext cx="8535887" cy="341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664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15" name="CuadroTexto 14"/>
          <p:cNvSpPr txBox="1"/>
          <p:nvPr/>
        </p:nvSpPr>
        <p:spPr>
          <a:xfrm>
            <a:off x="1358573" y="1690469"/>
            <a:ext cx="1665841" cy="584775"/>
          </a:xfrm>
          <a:prstGeom prst="rect">
            <a:avLst/>
          </a:prstGeom>
          <a:noFill/>
        </p:spPr>
        <p:txBody>
          <a:bodyPr wrap="none" rtlCol="0">
            <a:spAutoFit/>
          </a:bodyPr>
          <a:lstStyle/>
          <a:p>
            <a:r>
              <a:rPr lang="es-ES_tradnl" sz="3200" b="1" dirty="0" smtClean="0">
                <a:ln w="3175">
                  <a:noFill/>
                </a:ln>
                <a:solidFill>
                  <a:srgbClr val="F53160"/>
                </a:solidFill>
                <a:latin typeface="Dosis SemiBold" charset="0"/>
                <a:ea typeface="Dosis SemiBold" charset="0"/>
                <a:cs typeface="Dosis SemiBold" charset="0"/>
              </a:rPr>
              <a:t>Solución:</a:t>
            </a:r>
            <a:endParaRPr lang="es-ES_tradnl" sz="3200" b="1" dirty="0">
              <a:ln w="3175">
                <a:noFill/>
              </a:ln>
              <a:solidFill>
                <a:srgbClr val="F53160"/>
              </a:solidFill>
              <a:latin typeface="Dosis SemiBold" charset="0"/>
              <a:ea typeface="Dosis SemiBold" charset="0"/>
              <a:cs typeface="Dosis SemiBold" charset="0"/>
            </a:endParaRPr>
          </a:p>
        </p:txBody>
      </p:sp>
      <p:pic>
        <p:nvPicPr>
          <p:cNvPr id="16386" name="Picture 2" descr="https://paper-attachments.dropbox.com/s_D13D550155CF5631681A1559B1AB7E27E33245B0659FE4A4DAAC44F02D109C16_1555543994616_1_B7j9TH-cCOEpYJzBT5T5z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9543" y="2348833"/>
            <a:ext cx="8535887" cy="341435"/>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descr="https://paper-attachments.dropbox.com/s_D13D550155CF5631681A1559B1AB7E27E33245B0659FE4A4DAAC44F02D109C16_1555542016526_XOR.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9380" y="3162766"/>
            <a:ext cx="6656211" cy="2408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08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37883"/>
            <a:ext cx="12192000" cy="7626220"/>
          </a:xfrm>
          <a:prstGeom prst="rect">
            <a:avLst/>
          </a:prstGeom>
        </p:spPr>
      </p:pic>
    </p:spTree>
    <p:extLst>
      <p:ext uri="{BB962C8B-B14F-4D97-AF65-F5344CB8AC3E}">
        <p14:creationId xmlns:p14="http://schemas.microsoft.com/office/powerpoint/2010/main" val="6607001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2975" y="1674"/>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15" name="CuadroTexto 14"/>
          <p:cNvSpPr txBox="1"/>
          <p:nvPr/>
        </p:nvSpPr>
        <p:spPr>
          <a:xfrm>
            <a:off x="1358573" y="1412880"/>
            <a:ext cx="1665841" cy="584775"/>
          </a:xfrm>
          <a:prstGeom prst="rect">
            <a:avLst/>
          </a:prstGeom>
          <a:noFill/>
        </p:spPr>
        <p:txBody>
          <a:bodyPr wrap="none" rtlCol="0">
            <a:spAutoFit/>
          </a:bodyPr>
          <a:lstStyle/>
          <a:p>
            <a:r>
              <a:rPr lang="es-ES_tradnl" sz="3200" b="1" dirty="0" smtClean="0">
                <a:ln w="3175">
                  <a:noFill/>
                </a:ln>
                <a:solidFill>
                  <a:srgbClr val="F53160"/>
                </a:solidFill>
                <a:latin typeface="Dosis SemiBold" charset="0"/>
                <a:ea typeface="Dosis SemiBold" charset="0"/>
                <a:cs typeface="Dosis SemiBold" charset="0"/>
              </a:rPr>
              <a:t>Solución:</a:t>
            </a:r>
            <a:endParaRPr lang="es-ES_tradnl" sz="3200" b="1" dirty="0">
              <a:ln w="3175">
                <a:noFill/>
              </a:ln>
              <a:solidFill>
                <a:srgbClr val="F53160"/>
              </a:solidFill>
              <a:latin typeface="Dosis SemiBold" charset="0"/>
              <a:ea typeface="Dosis SemiBold" charset="0"/>
              <a:cs typeface="Dosis SemiBold" charset="0"/>
            </a:endParaRPr>
          </a:p>
        </p:txBody>
      </p:sp>
      <p:pic>
        <p:nvPicPr>
          <p:cNvPr id="16386" name="Picture 2" descr="https://paper-attachments.dropbox.com/s_D13D550155CF5631681A1559B1AB7E27E33245B0659FE4A4DAAC44F02D109C16_1555543994616_1_B7j9TH-cCOEpYJzBT5T5z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4414" y="1613776"/>
            <a:ext cx="8535887" cy="341435"/>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descr="https://paper-attachments.dropbox.com/s_D13D550155CF5631681A1559B1AB7E27E33245B0659FE4A4DAAC44F02D109C16_1555544306591_1_Tc8UgR_fjI_h0p3y4H9MwA.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0446" y="1949532"/>
            <a:ext cx="8265080" cy="4620500"/>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4606823" y="2679716"/>
            <a:ext cx="364202" cy="369332"/>
          </a:xfrm>
          <a:prstGeom prst="rect">
            <a:avLst/>
          </a:prstGeom>
          <a:solidFill>
            <a:schemeClr val="bg1"/>
          </a:solid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8" name="CuadroTexto 7"/>
          <p:cNvSpPr txBox="1"/>
          <p:nvPr/>
        </p:nvSpPr>
        <p:spPr>
          <a:xfrm>
            <a:off x="4635398" y="5213366"/>
            <a:ext cx="364202" cy="369332"/>
          </a:xfrm>
          <a:prstGeom prst="rect">
            <a:avLst/>
          </a:prstGeom>
          <a:solidFill>
            <a:schemeClr val="bg1"/>
          </a:solid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9" name="CuadroTexto 8"/>
          <p:cNvSpPr txBox="1"/>
          <p:nvPr/>
        </p:nvSpPr>
        <p:spPr>
          <a:xfrm>
            <a:off x="3727434" y="5203841"/>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10" name="CuadroTexto 9"/>
          <p:cNvSpPr txBox="1"/>
          <p:nvPr/>
        </p:nvSpPr>
        <p:spPr>
          <a:xfrm>
            <a:off x="4638907" y="5979979"/>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11" name="CuadroTexto 10"/>
          <p:cNvSpPr txBox="1"/>
          <p:nvPr/>
        </p:nvSpPr>
        <p:spPr>
          <a:xfrm>
            <a:off x="7928983" y="4030887"/>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12" name="CuadroTexto 11"/>
          <p:cNvSpPr txBox="1"/>
          <p:nvPr/>
        </p:nvSpPr>
        <p:spPr>
          <a:xfrm>
            <a:off x="8838691" y="4812993"/>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3" name="Elipse 2"/>
          <p:cNvSpPr/>
          <p:nvPr/>
        </p:nvSpPr>
        <p:spPr>
          <a:xfrm>
            <a:off x="3827157" y="2802327"/>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Elipse 15"/>
          <p:cNvSpPr/>
          <p:nvPr/>
        </p:nvSpPr>
        <p:spPr>
          <a:xfrm>
            <a:off x="3821101" y="3579425"/>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Elipse 16"/>
          <p:cNvSpPr/>
          <p:nvPr/>
        </p:nvSpPr>
        <p:spPr>
          <a:xfrm>
            <a:off x="4739443" y="3594932"/>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ruz 3"/>
          <p:cNvSpPr/>
          <p:nvPr/>
        </p:nvSpPr>
        <p:spPr>
          <a:xfrm rot="2667387">
            <a:off x="3815364" y="2802327"/>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Cruz 17"/>
          <p:cNvSpPr/>
          <p:nvPr/>
        </p:nvSpPr>
        <p:spPr>
          <a:xfrm rot="2667387">
            <a:off x="3820914" y="3575736"/>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Cruz 18"/>
          <p:cNvSpPr/>
          <p:nvPr/>
        </p:nvSpPr>
        <p:spPr>
          <a:xfrm rot="2667387">
            <a:off x="4733707" y="3575735"/>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Elipse 20"/>
          <p:cNvSpPr/>
          <p:nvPr/>
        </p:nvSpPr>
        <p:spPr>
          <a:xfrm>
            <a:off x="3831519" y="6090810"/>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Cruz 19"/>
          <p:cNvSpPr/>
          <p:nvPr/>
        </p:nvSpPr>
        <p:spPr>
          <a:xfrm rot="2667387">
            <a:off x="3825782" y="6090809"/>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Elipse 21"/>
          <p:cNvSpPr/>
          <p:nvPr/>
        </p:nvSpPr>
        <p:spPr>
          <a:xfrm>
            <a:off x="8030744" y="4930940"/>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Cruz 22"/>
          <p:cNvSpPr/>
          <p:nvPr/>
        </p:nvSpPr>
        <p:spPr>
          <a:xfrm rot="2667387">
            <a:off x="8025007" y="4930939"/>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Elipse 23"/>
          <p:cNvSpPr/>
          <p:nvPr/>
        </p:nvSpPr>
        <p:spPr>
          <a:xfrm>
            <a:off x="8916949" y="4129965"/>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Cruz 24"/>
          <p:cNvSpPr/>
          <p:nvPr/>
        </p:nvSpPr>
        <p:spPr>
          <a:xfrm rot="2667387">
            <a:off x="8926014" y="4149713"/>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Rectángulo redondeado 25"/>
          <p:cNvSpPr/>
          <p:nvPr/>
        </p:nvSpPr>
        <p:spPr>
          <a:xfrm>
            <a:off x="10269737" y="2393162"/>
            <a:ext cx="1415845" cy="1275946"/>
          </a:xfrm>
          <a:prstGeom prst="round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7" name="CuadroTexto 26"/>
          <p:cNvSpPr txBox="1"/>
          <p:nvPr/>
        </p:nvSpPr>
        <p:spPr>
          <a:xfrm>
            <a:off x="10403685" y="2403619"/>
            <a:ext cx="1426208" cy="584775"/>
          </a:xfrm>
          <a:prstGeom prst="rect">
            <a:avLst/>
          </a:prstGeom>
          <a:noFill/>
        </p:spPr>
        <p:txBody>
          <a:bodyPr wrap="square" rtlCol="0">
            <a:spAutoFit/>
          </a:bodyPr>
          <a:lstStyle/>
          <a:p>
            <a:r>
              <a:rPr lang="es-ES_tradnl" sz="3200" dirty="0" smtClean="0">
                <a:solidFill>
                  <a:schemeClr val="tx1"/>
                </a:solidFill>
              </a:rPr>
              <a:t>1</a:t>
            </a:r>
            <a:r>
              <a:rPr lang="es-ES_tradnl" sz="3200" b="1" dirty="0" smtClean="0">
                <a:solidFill>
                  <a:srgbClr val="F53160"/>
                </a:solidFill>
              </a:rPr>
              <a:t> = O</a:t>
            </a:r>
            <a:endParaRPr lang="es-ES_tradnl" sz="1100" b="1" dirty="0">
              <a:solidFill>
                <a:srgbClr val="F53160"/>
              </a:solidFill>
            </a:endParaRPr>
          </a:p>
        </p:txBody>
      </p:sp>
      <p:sp>
        <p:nvSpPr>
          <p:cNvPr id="28" name="CuadroTexto 27"/>
          <p:cNvSpPr txBox="1"/>
          <p:nvPr/>
        </p:nvSpPr>
        <p:spPr>
          <a:xfrm>
            <a:off x="10387060" y="3094790"/>
            <a:ext cx="1426208" cy="584775"/>
          </a:xfrm>
          <a:prstGeom prst="rect">
            <a:avLst/>
          </a:prstGeom>
          <a:noFill/>
        </p:spPr>
        <p:txBody>
          <a:bodyPr wrap="square" rtlCol="0">
            <a:spAutoFit/>
          </a:bodyPr>
          <a:lstStyle/>
          <a:p>
            <a:r>
              <a:rPr lang="es-ES_tradnl" sz="3200" dirty="0">
                <a:solidFill>
                  <a:schemeClr val="tx1"/>
                </a:solidFill>
              </a:rPr>
              <a:t>0</a:t>
            </a:r>
            <a:r>
              <a:rPr lang="es-ES_tradnl" sz="3200" b="1" dirty="0" smtClean="0">
                <a:solidFill>
                  <a:srgbClr val="F53160"/>
                </a:solidFill>
              </a:rPr>
              <a:t> = </a:t>
            </a:r>
            <a:r>
              <a:rPr lang="es-ES_tradnl" sz="3200" b="1" dirty="0" smtClean="0">
                <a:solidFill>
                  <a:srgbClr val="372E9E"/>
                </a:solidFill>
              </a:rPr>
              <a:t>X</a:t>
            </a:r>
            <a:endParaRPr lang="es-ES_tradnl" sz="1100" b="1" dirty="0">
              <a:solidFill>
                <a:srgbClr val="372E9E"/>
              </a:solidFill>
            </a:endParaRPr>
          </a:p>
        </p:txBody>
      </p:sp>
    </p:spTree>
    <p:extLst>
      <p:ext uri="{BB962C8B-B14F-4D97-AF65-F5344CB8AC3E}">
        <p14:creationId xmlns:p14="http://schemas.microsoft.com/office/powerpoint/2010/main" val="1359890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2975" y="1674"/>
            <a:ext cx="12194975" cy="6856326"/>
          </a:xfrm>
          <a:prstGeom prst="rect">
            <a:avLst/>
          </a:prstGeom>
          <a:noFill/>
          <a:ln>
            <a:noFill/>
          </a:ln>
        </p:spPr>
      </p:pic>
      <p:sp>
        <p:nvSpPr>
          <p:cNvPr id="33" name="Rectángulo 32"/>
          <p:cNvSpPr/>
          <p:nvPr/>
        </p:nvSpPr>
        <p:spPr>
          <a:xfrm>
            <a:off x="2620901" y="4980214"/>
            <a:ext cx="677075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15" name="CuadroTexto 14"/>
          <p:cNvSpPr txBox="1"/>
          <p:nvPr/>
        </p:nvSpPr>
        <p:spPr>
          <a:xfrm>
            <a:off x="1358573" y="1412880"/>
            <a:ext cx="1665841" cy="584775"/>
          </a:xfrm>
          <a:prstGeom prst="rect">
            <a:avLst/>
          </a:prstGeom>
          <a:noFill/>
        </p:spPr>
        <p:txBody>
          <a:bodyPr wrap="none" rtlCol="0">
            <a:spAutoFit/>
          </a:bodyPr>
          <a:lstStyle/>
          <a:p>
            <a:r>
              <a:rPr lang="es-ES_tradnl" sz="3200" b="1" dirty="0" smtClean="0">
                <a:ln w="3175">
                  <a:noFill/>
                </a:ln>
                <a:solidFill>
                  <a:srgbClr val="F53160"/>
                </a:solidFill>
                <a:latin typeface="Dosis SemiBold" charset="0"/>
                <a:ea typeface="Dosis SemiBold" charset="0"/>
                <a:cs typeface="Dosis SemiBold" charset="0"/>
              </a:rPr>
              <a:t>Solución:</a:t>
            </a:r>
            <a:endParaRPr lang="es-ES_tradnl" sz="3200" b="1" dirty="0">
              <a:ln w="3175">
                <a:noFill/>
              </a:ln>
              <a:solidFill>
                <a:srgbClr val="F53160"/>
              </a:solidFill>
              <a:latin typeface="Dosis SemiBold" charset="0"/>
              <a:ea typeface="Dosis SemiBold" charset="0"/>
              <a:cs typeface="Dosis SemiBold" charset="0"/>
            </a:endParaRPr>
          </a:p>
        </p:txBody>
      </p:sp>
      <p:pic>
        <p:nvPicPr>
          <p:cNvPr id="16386" name="Picture 2" descr="https://paper-attachments.dropbox.com/s_D13D550155CF5631681A1559B1AB7E27E33245B0659FE4A4DAAC44F02D109C16_1555543994616_1_B7j9TH-cCOEpYJzBT5T5z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4414" y="1613776"/>
            <a:ext cx="8535887" cy="341435"/>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descr="https://paper-attachments.dropbox.com/s_D13D550155CF5631681A1559B1AB7E27E33245B0659FE4A4DAAC44F02D109C16_1555544306591_1_Tc8UgR_fjI_h0p3y4H9MwA.png"/>
          <p:cNvPicPr>
            <a:picLocks noChangeAspect="1" noChangeArrowheads="1"/>
          </p:cNvPicPr>
          <p:nvPr/>
        </p:nvPicPr>
        <p:blipFill rotWithShape="1">
          <a:blip r:embed="rId5">
            <a:extLst>
              <a:ext uri="{28A0092B-C50C-407E-A947-70E740481C1C}">
                <a14:useLocalDpi xmlns:a14="http://schemas.microsoft.com/office/drawing/2010/main" val="0"/>
              </a:ext>
            </a:extLst>
          </a:blip>
          <a:srcRect r="49519"/>
          <a:stretch/>
        </p:blipFill>
        <p:spPr bwMode="auto">
          <a:xfrm>
            <a:off x="1910446" y="1949532"/>
            <a:ext cx="4172302" cy="4620500"/>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4606823" y="2679716"/>
            <a:ext cx="364202" cy="369332"/>
          </a:xfrm>
          <a:prstGeom prst="rect">
            <a:avLst/>
          </a:prstGeom>
          <a:solidFill>
            <a:schemeClr val="bg1"/>
          </a:solid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8" name="CuadroTexto 7"/>
          <p:cNvSpPr txBox="1"/>
          <p:nvPr/>
        </p:nvSpPr>
        <p:spPr>
          <a:xfrm>
            <a:off x="4635398" y="5213366"/>
            <a:ext cx="364202" cy="369332"/>
          </a:xfrm>
          <a:prstGeom prst="rect">
            <a:avLst/>
          </a:prstGeom>
          <a:solidFill>
            <a:schemeClr val="bg1"/>
          </a:solid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9" name="CuadroTexto 8"/>
          <p:cNvSpPr txBox="1"/>
          <p:nvPr/>
        </p:nvSpPr>
        <p:spPr>
          <a:xfrm>
            <a:off x="3727434" y="5203841"/>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10" name="CuadroTexto 9"/>
          <p:cNvSpPr txBox="1"/>
          <p:nvPr/>
        </p:nvSpPr>
        <p:spPr>
          <a:xfrm>
            <a:off x="4638907" y="5979979"/>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3" name="Elipse 2"/>
          <p:cNvSpPr/>
          <p:nvPr/>
        </p:nvSpPr>
        <p:spPr>
          <a:xfrm>
            <a:off x="3827157" y="2802327"/>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Elipse 15"/>
          <p:cNvSpPr/>
          <p:nvPr/>
        </p:nvSpPr>
        <p:spPr>
          <a:xfrm>
            <a:off x="3821101" y="3579425"/>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Elipse 16"/>
          <p:cNvSpPr/>
          <p:nvPr/>
        </p:nvSpPr>
        <p:spPr>
          <a:xfrm>
            <a:off x="4739443" y="3594932"/>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ruz 3"/>
          <p:cNvSpPr/>
          <p:nvPr/>
        </p:nvSpPr>
        <p:spPr>
          <a:xfrm rot="2667387">
            <a:off x="3815364" y="2802327"/>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Cruz 17"/>
          <p:cNvSpPr/>
          <p:nvPr/>
        </p:nvSpPr>
        <p:spPr>
          <a:xfrm rot="2667387">
            <a:off x="3820914" y="3575736"/>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Cruz 18"/>
          <p:cNvSpPr/>
          <p:nvPr/>
        </p:nvSpPr>
        <p:spPr>
          <a:xfrm rot="2667387">
            <a:off x="4733707" y="3575735"/>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Elipse 20"/>
          <p:cNvSpPr/>
          <p:nvPr/>
        </p:nvSpPr>
        <p:spPr>
          <a:xfrm>
            <a:off x="3831519" y="6090810"/>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Cruz 19"/>
          <p:cNvSpPr/>
          <p:nvPr/>
        </p:nvSpPr>
        <p:spPr>
          <a:xfrm rot="2667387">
            <a:off x="3825782" y="6090809"/>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6" name="Picture 2" descr="https://paper-attachments.dropbox.com/s_D13D550155CF5631681A1559B1AB7E27E33245B0659FE4A4DAAC44F02D109C16_1555544306591_1_Tc8UgR_fjI_h0p3y4H9MwA.png"/>
          <p:cNvPicPr>
            <a:picLocks noChangeAspect="1" noChangeArrowheads="1"/>
          </p:cNvPicPr>
          <p:nvPr/>
        </p:nvPicPr>
        <p:blipFill rotWithShape="1">
          <a:blip r:embed="rId5">
            <a:extLst>
              <a:ext uri="{28A0092B-C50C-407E-A947-70E740481C1C}">
                <a14:useLocalDpi xmlns:a14="http://schemas.microsoft.com/office/drawing/2010/main" val="0"/>
              </a:ext>
            </a:extLst>
          </a:blip>
          <a:srcRect l="16215" r="49647" b="52595"/>
          <a:stretch/>
        </p:blipFill>
        <p:spPr bwMode="auto">
          <a:xfrm>
            <a:off x="7196716" y="1940378"/>
            <a:ext cx="2821559" cy="2190331"/>
          </a:xfrm>
          <a:prstGeom prst="rect">
            <a:avLst/>
          </a:prstGeom>
          <a:noFill/>
          <a:extLst>
            <a:ext uri="{909E8E84-426E-40DD-AFC4-6F175D3DCCD1}">
              <a14:hiddenFill xmlns:a14="http://schemas.microsoft.com/office/drawing/2010/main">
                <a:solidFill>
                  <a:srgbClr val="FFFFFF"/>
                </a:solidFill>
              </a14:hiddenFill>
            </a:ext>
          </a:extLst>
        </p:spPr>
      </p:pic>
      <p:sp>
        <p:nvSpPr>
          <p:cNvPr id="24" name="Elipse 23"/>
          <p:cNvSpPr/>
          <p:nvPr/>
        </p:nvSpPr>
        <p:spPr>
          <a:xfrm>
            <a:off x="7748983" y="2770645"/>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7" name="Elipse 26"/>
          <p:cNvSpPr/>
          <p:nvPr/>
        </p:nvSpPr>
        <p:spPr>
          <a:xfrm>
            <a:off x="8666914" y="2773304"/>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8" name="Cruz 27"/>
          <p:cNvSpPr/>
          <p:nvPr/>
        </p:nvSpPr>
        <p:spPr>
          <a:xfrm rot="2667387">
            <a:off x="8675979" y="2793052"/>
            <a:ext cx="155473" cy="144000"/>
          </a:xfrm>
          <a:prstGeom prst="plus">
            <a:avLst>
              <a:gd name="adj" fmla="val 3954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Elipse 28"/>
          <p:cNvSpPr/>
          <p:nvPr/>
        </p:nvSpPr>
        <p:spPr>
          <a:xfrm>
            <a:off x="7741900" y="3539996"/>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Elipse 29"/>
          <p:cNvSpPr/>
          <p:nvPr/>
        </p:nvSpPr>
        <p:spPr>
          <a:xfrm>
            <a:off x="8655316" y="3543468"/>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CuadroTexto 10"/>
          <p:cNvSpPr txBox="1"/>
          <p:nvPr/>
        </p:nvSpPr>
        <p:spPr>
          <a:xfrm>
            <a:off x="7666542" y="2680386"/>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31" name="CuadroTexto 30"/>
          <p:cNvSpPr txBox="1"/>
          <p:nvPr/>
        </p:nvSpPr>
        <p:spPr>
          <a:xfrm>
            <a:off x="8548754" y="3470836"/>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32" name="CuadroTexto 31"/>
          <p:cNvSpPr txBox="1"/>
          <p:nvPr/>
        </p:nvSpPr>
        <p:spPr>
          <a:xfrm>
            <a:off x="7666542" y="3451639"/>
            <a:ext cx="364202" cy="369332"/>
          </a:xfrm>
          <a:prstGeom prst="rect">
            <a:avLst/>
          </a:prstGeom>
          <a:noFill/>
        </p:spPr>
        <p:txBody>
          <a:bodyPr wrap="none" rtlCol="0">
            <a:spAutoFit/>
          </a:bodyPr>
          <a:lstStyle/>
          <a:p>
            <a:r>
              <a:rPr lang="es-ES_tradnl" sz="1800" dirty="0" smtClean="0">
                <a:solidFill>
                  <a:srgbClr val="F53160"/>
                </a:solidFill>
              </a:rPr>
              <a:t>O</a:t>
            </a:r>
            <a:endParaRPr lang="es-ES_tradnl" sz="800" dirty="0">
              <a:solidFill>
                <a:srgbClr val="F53160"/>
              </a:solidFill>
            </a:endParaRPr>
          </a:p>
        </p:txBody>
      </p:sp>
      <p:sp>
        <p:nvSpPr>
          <p:cNvPr id="34" name="Flecha derecha 33"/>
          <p:cNvSpPr/>
          <p:nvPr/>
        </p:nvSpPr>
        <p:spPr>
          <a:xfrm>
            <a:off x="6230326" y="2910054"/>
            <a:ext cx="616780" cy="467274"/>
          </a:xfrm>
          <a:prstGeom prst="rightArrow">
            <a:avLst>
              <a:gd name="adj1" fmla="val 39277"/>
              <a:gd name="adj2" fmla="val 4617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lecha derecha 34"/>
          <p:cNvSpPr/>
          <p:nvPr/>
        </p:nvSpPr>
        <p:spPr>
          <a:xfrm>
            <a:off x="6230326" y="5164395"/>
            <a:ext cx="616780" cy="467274"/>
          </a:xfrm>
          <a:prstGeom prst="rightArrow">
            <a:avLst>
              <a:gd name="adj1" fmla="val 39277"/>
              <a:gd name="adj2" fmla="val 46171"/>
            </a:avLst>
          </a:prstGeom>
          <a:solidFill>
            <a:srgbClr val="F35A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6" name="Flecha derecha 35"/>
          <p:cNvSpPr/>
          <p:nvPr/>
        </p:nvSpPr>
        <p:spPr>
          <a:xfrm rot="5400000">
            <a:off x="7840955" y="4265378"/>
            <a:ext cx="616780" cy="467274"/>
          </a:xfrm>
          <a:prstGeom prst="rightArrow">
            <a:avLst>
              <a:gd name="adj1" fmla="val 39277"/>
              <a:gd name="adj2" fmla="val 46171"/>
            </a:avLst>
          </a:prstGeom>
          <a:solidFill>
            <a:srgbClr val="F35A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7" name="Picture 2" descr="ompuert_log"/>
          <p:cNvPicPr>
            <a:picLocks noChangeAspect="1" noChangeArrowheads="1"/>
          </p:cNvPicPr>
          <p:nvPr/>
        </p:nvPicPr>
        <p:blipFill>
          <a:blip r:embed="rId6">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152355" y="4826084"/>
            <a:ext cx="1880506" cy="1080680"/>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6173744" y="2458360"/>
            <a:ext cx="671979" cy="369332"/>
          </a:xfrm>
          <a:prstGeom prst="rect">
            <a:avLst/>
          </a:prstGeom>
          <a:noFill/>
        </p:spPr>
        <p:txBody>
          <a:bodyPr wrap="none" rtlCol="0">
            <a:spAutoFit/>
          </a:bodyPr>
          <a:lstStyle/>
          <a:p>
            <a:r>
              <a:rPr lang="es-ES_tradnl" sz="1800" b="1" smtClean="0">
                <a:solidFill>
                  <a:srgbClr val="0070C0"/>
                </a:solidFill>
              </a:rPr>
              <a:t>NOT</a:t>
            </a:r>
            <a:endParaRPr lang="es-ES_tradnl" sz="1800" b="1">
              <a:solidFill>
                <a:srgbClr val="0070C0"/>
              </a:solidFill>
            </a:endParaRPr>
          </a:p>
        </p:txBody>
      </p:sp>
      <p:sp>
        <p:nvSpPr>
          <p:cNvPr id="38" name="CuadroTexto 37"/>
          <p:cNvSpPr txBox="1"/>
          <p:nvPr/>
        </p:nvSpPr>
        <p:spPr>
          <a:xfrm>
            <a:off x="7861222" y="5860779"/>
            <a:ext cx="684803" cy="369332"/>
          </a:xfrm>
          <a:prstGeom prst="rect">
            <a:avLst/>
          </a:prstGeom>
          <a:noFill/>
        </p:spPr>
        <p:txBody>
          <a:bodyPr wrap="none" rtlCol="0">
            <a:spAutoFit/>
          </a:bodyPr>
          <a:lstStyle/>
          <a:p>
            <a:r>
              <a:rPr lang="es-ES_tradnl" sz="1800" b="1" smtClean="0">
                <a:solidFill>
                  <a:srgbClr val="F53160"/>
                </a:solidFill>
              </a:rPr>
              <a:t>AND</a:t>
            </a:r>
            <a:endParaRPr lang="es-ES_tradnl" sz="1800" b="1">
              <a:solidFill>
                <a:srgbClr val="F53160"/>
              </a:solidFill>
            </a:endParaRPr>
          </a:p>
        </p:txBody>
      </p:sp>
    </p:spTree>
    <p:extLst>
      <p:ext uri="{BB962C8B-B14F-4D97-AF65-F5344CB8AC3E}">
        <p14:creationId xmlns:p14="http://schemas.microsoft.com/office/powerpoint/2010/main" val="13707199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dirty="0" smtClean="0">
                <a:ln w="6350">
                  <a:solidFill>
                    <a:schemeClr val="tx1"/>
                  </a:solidFill>
                </a:ln>
                <a:solidFill>
                  <a:srgbClr val="4C6AA3"/>
                </a:solidFill>
                <a:latin typeface="Dosis" charset="0"/>
                <a:ea typeface="Dosis" charset="0"/>
                <a:cs typeface="Dosis" charset="0"/>
              </a:rPr>
              <a:t>PROBLEMA XOR</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780885" y="1832316"/>
            <a:ext cx="4172984" cy="3046988"/>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Esta arquitectura, </a:t>
            </a:r>
            <a:r>
              <a:rPr lang="es-ES_tradnl" sz="2400" dirty="0" smtClean="0">
                <a:solidFill>
                  <a:schemeClr val="tx1"/>
                </a:solidFill>
                <a:latin typeface="Dosis" charset="0"/>
                <a:ea typeface="Dosis" charset="0"/>
                <a:cs typeface="Dosis" charset="0"/>
              </a:rPr>
              <a:t>más </a:t>
            </a:r>
            <a:r>
              <a:rPr lang="es-ES_tradnl" sz="2400" dirty="0">
                <a:solidFill>
                  <a:schemeClr val="tx1"/>
                </a:solidFill>
                <a:latin typeface="Dosis" charset="0"/>
                <a:ea typeface="Dosis" charset="0"/>
                <a:cs typeface="Dosis" charset="0"/>
              </a:rPr>
              <a:t>compleja que </a:t>
            </a:r>
            <a:r>
              <a:rPr lang="es-ES_tradnl" sz="2400" dirty="0" smtClean="0">
                <a:solidFill>
                  <a:schemeClr val="tx1"/>
                </a:solidFill>
                <a:latin typeface="Dosis" charset="0"/>
                <a:ea typeface="Dosis" charset="0"/>
                <a:cs typeface="Dosis" charset="0"/>
              </a:rPr>
              <a:t>un solo </a:t>
            </a:r>
            <a:r>
              <a:rPr lang="es-ES_tradnl" sz="2400" dirty="0" err="1" smtClean="0">
                <a:solidFill>
                  <a:schemeClr val="tx1"/>
                </a:solidFill>
                <a:latin typeface="Dosis" charset="0"/>
                <a:ea typeface="Dosis" charset="0"/>
                <a:cs typeface="Dosis" charset="0"/>
              </a:rPr>
              <a:t>perceptron</a:t>
            </a:r>
            <a:r>
              <a:rPr lang="es-ES_tradnl" sz="2400" dirty="0" smtClean="0">
                <a:solidFill>
                  <a:schemeClr val="tx1"/>
                </a:solidFill>
                <a:latin typeface="Dosis" charset="0"/>
                <a:ea typeface="Dosis" charset="0"/>
                <a:cs typeface="Dosis" charset="0"/>
              </a:rPr>
              <a:t>, </a:t>
            </a:r>
            <a:r>
              <a:rPr lang="es-ES_tradnl" sz="2400" dirty="0">
                <a:solidFill>
                  <a:schemeClr val="tx1"/>
                </a:solidFill>
                <a:latin typeface="Dosis" charset="0"/>
                <a:ea typeface="Dosis" charset="0"/>
                <a:cs typeface="Dosis" charset="0"/>
              </a:rPr>
              <a:t>es capaz de lograr una </a:t>
            </a:r>
            <a:r>
              <a:rPr lang="es-ES_tradnl" sz="2400" dirty="0">
                <a:solidFill>
                  <a:srgbClr val="F53160"/>
                </a:solidFill>
                <a:latin typeface="Dosis" charset="0"/>
                <a:ea typeface="Dosis" charset="0"/>
                <a:cs typeface="Dosis" charset="0"/>
              </a:rPr>
              <a:t>separación no lineal</a:t>
            </a:r>
            <a:r>
              <a:rPr lang="es-ES_tradnl" sz="2400" dirty="0">
                <a:solidFill>
                  <a:schemeClr val="tx1"/>
                </a:solidFill>
                <a:latin typeface="Dosis" charset="0"/>
                <a:ea typeface="Dosis" charset="0"/>
                <a:cs typeface="Dosis" charset="0"/>
              </a:rPr>
              <a:t>. Por lo tanto, con el conjunto correcto de valores de peso, puede proporcionar la separación necesaria para clasificar con precisión las entradas XOR.</a:t>
            </a:r>
          </a:p>
        </p:txBody>
      </p:sp>
      <p:pic>
        <p:nvPicPr>
          <p:cNvPr id="20482" name="Picture 2" descr="https://paper-attachments.dropbox.com/s_D13D550155CF5631681A1559B1AB7E27E33245B0659FE4A4DAAC44F02D109C16_1555543946357_0_fd1nXdp1WpwbagT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78309" y="1720510"/>
            <a:ext cx="5878013" cy="3497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21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33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lvl="0" algn="ctr"/>
            <a:r>
              <a:rPr lang="en-US" sz="6600" dirty="0" smtClean="0">
                <a:ln w="6350">
                  <a:noFill/>
                </a:ln>
                <a:solidFill>
                  <a:srgbClr val="FFC000"/>
                </a:solidFill>
                <a:latin typeface="Dosis Medium" charset="0"/>
                <a:ea typeface="Dosis Medium" charset="0"/>
                <a:cs typeface="Dosis Medium" charset="0"/>
              </a:rPr>
              <a:t>FUNCIONES DE ACTIVACION</a:t>
            </a:r>
            <a:endParaRPr lang="en-US" sz="2800" dirty="0">
              <a:ln w="6350">
                <a:noFill/>
              </a:ln>
              <a:solidFill>
                <a:srgbClr val="FFC000"/>
              </a:solidFill>
              <a:latin typeface="Dosis Medium" charset="0"/>
              <a:ea typeface="Dosis Medium" charset="0"/>
              <a:cs typeface="Dosis Medium" charset="0"/>
            </a:endParaRPr>
          </a:p>
        </p:txBody>
      </p:sp>
      <p:sp>
        <p:nvSpPr>
          <p:cNvPr id="6" name="Rectángulo 5"/>
          <p:cNvSpPr>
            <a:spLocks/>
          </p:cNvSpPr>
          <p:nvPr/>
        </p:nvSpPr>
        <p:spPr>
          <a:xfrm>
            <a:off x="203199" y="203199"/>
            <a:ext cx="11776000" cy="6444000"/>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8600462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3554" name="Picture 2" descr="esultado de imagen para activation function"/>
          <p:cNvPicPr>
            <a:picLocks noChangeAspect="1" noChangeArrowheads="1"/>
          </p:cNvPicPr>
          <p:nvPr/>
        </p:nvPicPr>
        <p:blipFill rotWithShape="1">
          <a:blip r:embed="rId4">
            <a:extLst>
              <a:ext uri="{28A0092B-C50C-407E-A947-70E740481C1C}">
                <a14:useLocalDpi xmlns:a14="http://schemas.microsoft.com/office/drawing/2010/main" val="0"/>
              </a:ext>
            </a:extLst>
          </a:blip>
          <a:srcRect b="3283"/>
          <a:stretch/>
        </p:blipFill>
        <p:spPr bwMode="auto">
          <a:xfrm>
            <a:off x="2856089" y="4146674"/>
            <a:ext cx="6479822" cy="2462311"/>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p:cNvSpPr/>
          <p:nvPr/>
        </p:nvSpPr>
        <p:spPr>
          <a:xfrm>
            <a:off x="6952344" y="1623747"/>
            <a:ext cx="4876460" cy="3139321"/>
          </a:xfrm>
          <a:prstGeom prst="rect">
            <a:avLst/>
          </a:prstGeom>
        </p:spPr>
        <p:txBody>
          <a:bodyPr wrap="square">
            <a:spAutoFit/>
          </a:bodyPr>
          <a:lstStyle/>
          <a:p>
            <a:pPr algn="just"/>
            <a:r>
              <a:rPr lang="es-ES_tradnl" sz="2200" dirty="0" smtClean="0">
                <a:solidFill>
                  <a:schemeClr val="tx1"/>
                </a:solidFill>
                <a:latin typeface="Dosis" charset="0"/>
                <a:ea typeface="Dosis" charset="0"/>
                <a:cs typeface="Dosis" charset="0"/>
              </a:rPr>
              <a:t>Si sólo </a:t>
            </a:r>
            <a:r>
              <a:rPr lang="es-ES_tradnl" sz="2200" dirty="0">
                <a:solidFill>
                  <a:schemeClr val="tx1"/>
                </a:solidFill>
                <a:latin typeface="Dosis" charset="0"/>
                <a:ea typeface="Dosis" charset="0"/>
                <a:cs typeface="Dosis" charset="0"/>
              </a:rPr>
              <a:t>tuviéramos funciones lineales en nuestra </a:t>
            </a:r>
            <a:r>
              <a:rPr lang="es-ES_tradnl" sz="2200" dirty="0" smtClean="0">
                <a:solidFill>
                  <a:schemeClr val="tx1"/>
                </a:solidFill>
                <a:latin typeface="Dosis" charset="0"/>
                <a:ea typeface="Dosis" charset="0"/>
                <a:cs typeface="Dosis" charset="0"/>
              </a:rPr>
              <a:t>red, </a:t>
            </a:r>
            <a:r>
              <a:rPr lang="es-ES_tradnl" sz="2200" dirty="0">
                <a:solidFill>
                  <a:schemeClr val="tx1"/>
                </a:solidFill>
                <a:latin typeface="Dosis" charset="0"/>
                <a:ea typeface="Dosis" charset="0"/>
                <a:cs typeface="Dosis" charset="0"/>
              </a:rPr>
              <a:t>entonces </a:t>
            </a:r>
            <a:r>
              <a:rPr lang="es-ES_tradnl" sz="2200" dirty="0">
                <a:solidFill>
                  <a:srgbClr val="F53160"/>
                </a:solidFill>
                <a:latin typeface="Dosis" charset="0"/>
                <a:ea typeface="Dosis" charset="0"/>
                <a:cs typeface="Dosis" charset="0"/>
              </a:rPr>
              <a:t>la red </a:t>
            </a:r>
            <a:r>
              <a:rPr lang="es-ES_tradnl" sz="2200" dirty="0" smtClean="0">
                <a:solidFill>
                  <a:srgbClr val="F53160"/>
                </a:solidFill>
                <a:latin typeface="Dosis" charset="0"/>
                <a:ea typeface="Dosis" charset="0"/>
                <a:cs typeface="Dosis" charset="0"/>
              </a:rPr>
              <a:t>actuaría </a:t>
            </a:r>
            <a:r>
              <a:rPr lang="es-ES_tradnl" sz="2200" dirty="0">
                <a:solidFill>
                  <a:srgbClr val="F53160"/>
                </a:solidFill>
                <a:latin typeface="Dosis" charset="0"/>
                <a:ea typeface="Dosis" charset="0"/>
                <a:cs typeface="Dosis" charset="0"/>
              </a:rPr>
              <a:t>como una red de una sola capa. </a:t>
            </a:r>
            <a:endParaRPr lang="es-ES_tradnl" sz="2200" dirty="0" smtClean="0">
              <a:solidFill>
                <a:srgbClr val="F53160"/>
              </a:solidFill>
              <a:latin typeface="Dosis" charset="0"/>
              <a:ea typeface="Dosis" charset="0"/>
              <a:cs typeface="Dosis" charset="0"/>
            </a:endParaRPr>
          </a:p>
          <a:p>
            <a:pPr algn="just"/>
            <a:endParaRPr lang="es-ES_tradnl" sz="2200" dirty="0">
              <a:solidFill>
                <a:schemeClr val="tx1"/>
              </a:solidFill>
              <a:latin typeface="Dosis" charset="0"/>
              <a:ea typeface="Dosis" charset="0"/>
              <a:cs typeface="Dosis" charset="0"/>
            </a:endParaRPr>
          </a:p>
          <a:p>
            <a:pPr algn="just"/>
            <a:r>
              <a:rPr lang="es-ES_tradnl" sz="2200" dirty="0" smtClean="0">
                <a:solidFill>
                  <a:schemeClr val="tx1"/>
                </a:solidFill>
                <a:latin typeface="Dosis" charset="0"/>
                <a:ea typeface="Dosis" charset="0"/>
                <a:cs typeface="Dosis" charset="0"/>
              </a:rPr>
              <a:t>Tal </a:t>
            </a:r>
            <a:r>
              <a:rPr lang="es-ES_tradnl" sz="2200" dirty="0">
                <a:solidFill>
                  <a:schemeClr val="tx1"/>
                </a:solidFill>
                <a:latin typeface="Dosis" charset="0"/>
                <a:ea typeface="Dosis" charset="0"/>
                <a:cs typeface="Dosis" charset="0"/>
              </a:rPr>
              <a:t>red no podría aprender mucho</a:t>
            </a:r>
            <a:r>
              <a:rPr lang="es-ES_tradnl" sz="2200" dirty="0" smtClean="0">
                <a:solidFill>
                  <a:schemeClr val="tx1"/>
                </a:solidFill>
                <a:latin typeface="Dosis" charset="0"/>
                <a:ea typeface="Dosis" charset="0"/>
                <a:cs typeface="Dosis" charset="0"/>
              </a:rPr>
              <a:t>. Es </a:t>
            </a:r>
            <a:r>
              <a:rPr lang="es-ES_tradnl" sz="2200" dirty="0">
                <a:solidFill>
                  <a:schemeClr val="tx1"/>
                </a:solidFill>
                <a:latin typeface="Dosis" charset="0"/>
                <a:ea typeface="Dosis" charset="0"/>
                <a:cs typeface="Dosis" charset="0"/>
              </a:rPr>
              <a:t>por eso que utilizamos funciones de activación para </a:t>
            </a:r>
            <a:r>
              <a:rPr lang="es-ES_tradnl" sz="2200" dirty="0" smtClean="0">
                <a:solidFill>
                  <a:schemeClr val="tx1"/>
                </a:solidFill>
                <a:latin typeface="Dosis" charset="0"/>
                <a:ea typeface="Dosis" charset="0"/>
                <a:cs typeface="Dosis" charset="0"/>
              </a:rPr>
              <a:t>mantener la </a:t>
            </a:r>
            <a:r>
              <a:rPr lang="es-ES_tradnl" sz="2200" dirty="0">
                <a:solidFill>
                  <a:schemeClr val="tx1"/>
                </a:solidFill>
                <a:latin typeface="Dosis" charset="0"/>
                <a:ea typeface="Dosis" charset="0"/>
                <a:cs typeface="Dosis" charset="0"/>
              </a:rPr>
              <a:t>salida de cada </a:t>
            </a:r>
            <a:r>
              <a:rPr lang="es-ES_tradnl" sz="2200" dirty="0" smtClean="0">
                <a:solidFill>
                  <a:schemeClr val="tx1"/>
                </a:solidFill>
                <a:latin typeface="Dosis" charset="0"/>
                <a:ea typeface="Dosis" charset="0"/>
                <a:cs typeface="Dosis" charset="0"/>
              </a:rPr>
              <a:t>neurona en </a:t>
            </a:r>
            <a:r>
              <a:rPr lang="es-ES_tradnl" sz="2200" dirty="0">
                <a:solidFill>
                  <a:schemeClr val="tx1"/>
                </a:solidFill>
                <a:latin typeface="Dosis" charset="0"/>
                <a:ea typeface="Dosis" charset="0"/>
                <a:cs typeface="Dosis" charset="0"/>
              </a:rPr>
              <a:t>cada capa. Esto introduce la </a:t>
            </a:r>
            <a:r>
              <a:rPr lang="es-ES_tradnl" sz="2200" dirty="0">
                <a:solidFill>
                  <a:srgbClr val="0070C0"/>
                </a:solidFill>
                <a:latin typeface="Dosis" charset="0"/>
                <a:ea typeface="Dosis" charset="0"/>
                <a:cs typeface="Dosis" charset="0"/>
              </a:rPr>
              <a:t>no linealidad en nuestra </a:t>
            </a:r>
            <a:r>
              <a:rPr lang="es-ES_tradnl" sz="2200" dirty="0" smtClean="0">
                <a:solidFill>
                  <a:srgbClr val="0070C0"/>
                </a:solidFill>
                <a:latin typeface="Dosis" charset="0"/>
                <a:ea typeface="Dosis" charset="0"/>
                <a:cs typeface="Dosis" charset="0"/>
              </a:rPr>
              <a:t>red</a:t>
            </a:r>
            <a:r>
              <a:rPr lang="es-ES_tradnl" sz="2200" dirty="0">
                <a:solidFill>
                  <a:schemeClr val="tx1"/>
                </a:solidFill>
                <a:latin typeface="Dosis" charset="0"/>
                <a:ea typeface="Dosis" charset="0"/>
                <a:cs typeface="Dosis" charset="0"/>
              </a:rPr>
              <a:t>.</a:t>
            </a:r>
          </a:p>
        </p:txBody>
      </p:sp>
      <p:sp>
        <p:nvSpPr>
          <p:cNvPr id="7" name="Rectángulo 6"/>
          <p:cNvSpPr/>
          <p:nvPr/>
        </p:nvSpPr>
        <p:spPr>
          <a:xfrm>
            <a:off x="363197" y="1623747"/>
            <a:ext cx="4705515" cy="3139321"/>
          </a:xfrm>
          <a:prstGeom prst="rect">
            <a:avLst/>
          </a:prstGeom>
        </p:spPr>
        <p:txBody>
          <a:bodyPr wrap="square">
            <a:spAutoFit/>
          </a:bodyPr>
          <a:lstStyle/>
          <a:p>
            <a:pPr algn="just"/>
            <a:r>
              <a:rPr lang="es-ES_tradnl" sz="2200" dirty="0">
                <a:solidFill>
                  <a:schemeClr val="tx1"/>
                </a:solidFill>
                <a:latin typeface="Dosis" charset="0"/>
                <a:ea typeface="Dosis" charset="0"/>
                <a:cs typeface="Dosis" charset="0"/>
              </a:rPr>
              <a:t>Una función de activación es simplemente una </a:t>
            </a:r>
            <a:r>
              <a:rPr lang="es-ES_tradnl" sz="2200" dirty="0">
                <a:solidFill>
                  <a:srgbClr val="F53160"/>
                </a:solidFill>
                <a:latin typeface="Dosis" charset="0"/>
                <a:ea typeface="Dosis" charset="0"/>
                <a:cs typeface="Dosis" charset="0"/>
              </a:rPr>
              <a:t>función matemática </a:t>
            </a:r>
            <a:r>
              <a:rPr lang="es-ES_tradnl" sz="2200" dirty="0">
                <a:solidFill>
                  <a:schemeClr val="tx1"/>
                </a:solidFill>
                <a:latin typeface="Dosis" charset="0"/>
                <a:ea typeface="Dosis" charset="0"/>
                <a:cs typeface="Dosis" charset="0"/>
              </a:rPr>
              <a:t>que se aplica a una activación para introducir cierta </a:t>
            </a:r>
            <a:r>
              <a:rPr lang="es-ES_tradnl" sz="2200" dirty="0">
                <a:solidFill>
                  <a:srgbClr val="0070C0"/>
                </a:solidFill>
                <a:latin typeface="Dosis" charset="0"/>
                <a:ea typeface="Dosis" charset="0"/>
                <a:cs typeface="Dosis" charset="0"/>
              </a:rPr>
              <a:t>no linealidad </a:t>
            </a:r>
            <a:r>
              <a:rPr lang="es-ES_tradnl" sz="2200" dirty="0">
                <a:solidFill>
                  <a:schemeClr val="tx1"/>
                </a:solidFill>
                <a:latin typeface="Dosis" charset="0"/>
                <a:ea typeface="Dosis" charset="0"/>
                <a:cs typeface="Dosis" charset="0"/>
              </a:rPr>
              <a:t>en nuestra red</a:t>
            </a:r>
            <a:r>
              <a:rPr lang="es-ES_tradnl" sz="2200" dirty="0" smtClean="0">
                <a:solidFill>
                  <a:schemeClr val="tx1"/>
                </a:solidFill>
                <a:latin typeface="Dosis" charset="0"/>
                <a:ea typeface="Dosis" charset="0"/>
                <a:cs typeface="Dosis" charset="0"/>
              </a:rPr>
              <a:t>.</a:t>
            </a:r>
          </a:p>
          <a:p>
            <a:pPr algn="just"/>
            <a:endParaRPr lang="es-ES_tradnl" sz="2200" dirty="0">
              <a:solidFill>
                <a:schemeClr val="tx1"/>
              </a:solidFill>
              <a:latin typeface="Dosis" charset="0"/>
              <a:ea typeface="Dosis" charset="0"/>
              <a:cs typeface="Dosis" charset="0"/>
            </a:endParaRPr>
          </a:p>
          <a:p>
            <a:pPr algn="just"/>
            <a:r>
              <a:rPr lang="es-ES_tradnl" sz="2200" dirty="0">
                <a:solidFill>
                  <a:schemeClr val="tx1"/>
                </a:solidFill>
                <a:latin typeface="Dosis" charset="0"/>
                <a:ea typeface="Dosis" charset="0"/>
                <a:cs typeface="Dosis" charset="0"/>
              </a:rPr>
              <a:t>Una red neuronal es básicamente una combinación de múltiples funciones lineales y no lineales. La </a:t>
            </a:r>
            <a:r>
              <a:rPr lang="es-ES_tradnl" sz="2200" dirty="0">
                <a:solidFill>
                  <a:srgbClr val="F53160"/>
                </a:solidFill>
                <a:latin typeface="Dosis" charset="0"/>
                <a:ea typeface="Dosis" charset="0"/>
                <a:cs typeface="Dosis" charset="0"/>
              </a:rPr>
              <a:t>y = m * x + b </a:t>
            </a:r>
            <a:r>
              <a:rPr lang="es-ES_tradnl" sz="2200" dirty="0">
                <a:solidFill>
                  <a:schemeClr val="tx1"/>
                </a:solidFill>
                <a:latin typeface="Dosis" charset="0"/>
                <a:ea typeface="Dosis" charset="0"/>
                <a:cs typeface="Dosis" charset="0"/>
              </a:rPr>
              <a:t>es una función lineal. </a:t>
            </a:r>
          </a:p>
        </p:txBody>
      </p:sp>
    </p:spTree>
    <p:extLst>
      <p:ext uri="{BB962C8B-B14F-4D97-AF65-F5344CB8AC3E}">
        <p14:creationId xmlns:p14="http://schemas.microsoft.com/office/powerpoint/2010/main" val="15339690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l="27550" t="35862" r="28596" b="30901"/>
          <a:stretch/>
        </p:blipFill>
        <p:spPr>
          <a:xfrm>
            <a:off x="543036" y="2524889"/>
            <a:ext cx="5097293" cy="2414499"/>
          </a:xfrm>
          <a:prstGeom prst="rect">
            <a:avLst/>
          </a:prstGeom>
        </p:spPr>
      </p:pic>
      <p:grpSp>
        <p:nvGrpSpPr>
          <p:cNvPr id="12" name="Agrupar 11"/>
          <p:cNvGrpSpPr>
            <a:grpSpLocks noChangeAspect="1"/>
          </p:cNvGrpSpPr>
          <p:nvPr/>
        </p:nvGrpSpPr>
        <p:grpSpPr>
          <a:xfrm>
            <a:off x="6788657" y="2455651"/>
            <a:ext cx="4300495" cy="2599797"/>
            <a:chOff x="644787" y="2019381"/>
            <a:chExt cx="4838686" cy="2925152"/>
          </a:xfrm>
        </p:grpSpPr>
        <p:pic>
          <p:nvPicPr>
            <p:cNvPr id="13" name="Imagen 12"/>
            <p:cNvPicPr>
              <a:picLocks noChangeAspect="1"/>
            </p:cNvPicPr>
            <p:nvPr/>
          </p:nvPicPr>
          <p:blipFill rotWithShape="1">
            <a:blip r:embed="rId5">
              <a:extLst>
                <a:ext uri="{28A0092B-C50C-407E-A947-70E740481C1C}">
                  <a14:useLocalDpi xmlns:a14="http://schemas.microsoft.com/office/drawing/2010/main" val="0"/>
                </a:ext>
              </a:extLst>
            </a:blip>
            <a:srcRect l="6918" t="34694" r="61810" b="28977"/>
            <a:stretch/>
          </p:blipFill>
          <p:spPr>
            <a:xfrm>
              <a:off x="644787" y="2019381"/>
              <a:ext cx="4028813" cy="2925152"/>
            </a:xfrm>
            <a:prstGeom prst="rect">
              <a:avLst/>
            </a:prstGeom>
          </p:spPr>
        </p:pic>
        <p:pic>
          <p:nvPicPr>
            <p:cNvPr id="14" name="Imagen 13"/>
            <p:cNvPicPr>
              <a:picLocks noChangeAspect="1"/>
            </p:cNvPicPr>
            <p:nvPr/>
          </p:nvPicPr>
          <p:blipFill rotWithShape="1">
            <a:blip r:embed="rId5">
              <a:extLst>
                <a:ext uri="{28A0092B-C50C-407E-A947-70E740481C1C}">
                  <a14:useLocalDpi xmlns:a14="http://schemas.microsoft.com/office/drawing/2010/main" val="0"/>
                </a:ext>
              </a:extLst>
            </a:blip>
            <a:srcRect l="47888" t="46209" r="45826" b="41857"/>
            <a:stretch/>
          </p:blipFill>
          <p:spPr>
            <a:xfrm>
              <a:off x="4673600" y="2949394"/>
              <a:ext cx="809873" cy="960886"/>
            </a:xfrm>
            <a:prstGeom prst="rect">
              <a:avLst/>
            </a:prstGeom>
          </p:spPr>
        </p:pic>
      </p:grpSp>
      <p:sp>
        <p:nvSpPr>
          <p:cNvPr id="15" name="CuadroTexto 14"/>
          <p:cNvSpPr txBox="1"/>
          <p:nvPr/>
        </p:nvSpPr>
        <p:spPr>
          <a:xfrm>
            <a:off x="5735849" y="3146036"/>
            <a:ext cx="723275" cy="1200329"/>
          </a:xfrm>
          <a:prstGeom prst="rect">
            <a:avLst/>
          </a:prstGeom>
          <a:noFill/>
        </p:spPr>
        <p:txBody>
          <a:bodyPr wrap="none" rtlCol="0">
            <a:spAutoFit/>
          </a:bodyPr>
          <a:lstStyle/>
          <a:p>
            <a:r>
              <a:rPr lang="es-ES_tradnl" sz="7200" dirty="0"/>
              <a:t>=</a:t>
            </a:r>
          </a:p>
        </p:txBody>
      </p:sp>
    </p:spTree>
    <p:extLst>
      <p:ext uri="{BB962C8B-B14F-4D97-AF65-F5344CB8AC3E}">
        <p14:creationId xmlns:p14="http://schemas.microsoft.com/office/powerpoint/2010/main" val="1976940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LINEAL O IDENTITY</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3416320"/>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El valor de entrada es la suma ponderada de los pesos y sesgos de las neuronas de una capa. </a:t>
            </a:r>
            <a:endParaRPr lang="es-ES_tradnl" sz="2400" dirty="0" smtClean="0">
              <a:solidFill>
                <a:schemeClr val="tx1"/>
              </a:solidFill>
              <a:latin typeface="Dosis" charset="0"/>
              <a:ea typeface="Dosis" charset="0"/>
              <a:cs typeface="Dosis" charset="0"/>
            </a:endParaRP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E</a:t>
            </a:r>
            <a:r>
              <a:rPr lang="es-ES_tradnl" sz="2400" dirty="0" smtClean="0">
                <a:solidFill>
                  <a:schemeClr val="tx1"/>
                </a:solidFill>
                <a:latin typeface="Dosis" charset="0"/>
                <a:ea typeface="Dosis" charset="0"/>
                <a:cs typeface="Dosis" charset="0"/>
              </a:rPr>
              <a:t>sta </a:t>
            </a:r>
            <a:r>
              <a:rPr lang="es-ES_tradnl" sz="2400" dirty="0">
                <a:solidFill>
                  <a:schemeClr val="tx1"/>
                </a:solidFill>
                <a:latin typeface="Dosis" charset="0"/>
                <a:ea typeface="Dosis" charset="0"/>
                <a:cs typeface="Dosis" charset="0"/>
              </a:rPr>
              <a:t>función no es apta para manejar tareas complejas. Así que para solucionar este problema, utilizamos funciones no lineales para permitir que nuestro modelo aprenda de forma iterativa.</a:t>
            </a:r>
          </a:p>
        </p:txBody>
      </p:sp>
      <p:pic>
        <p:nvPicPr>
          <p:cNvPr id="25602" name="Picture 2" descr="https://cdn-images-1.medium.com/max/1600/1*FazlBgIgX3F5esU9l2uk5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487" y="2166504"/>
            <a:ext cx="5728229" cy="3096824"/>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spTree>
    <p:extLst>
      <p:ext uri="{BB962C8B-B14F-4D97-AF65-F5344CB8AC3E}">
        <p14:creationId xmlns:p14="http://schemas.microsoft.com/office/powerpoint/2010/main" val="21051193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SIGMOID</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2677656"/>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La función </a:t>
            </a:r>
            <a:r>
              <a:rPr lang="es-ES_tradnl" sz="2400" dirty="0" err="1">
                <a:solidFill>
                  <a:schemeClr val="tx1"/>
                </a:solidFill>
                <a:latin typeface="Dosis" charset="0"/>
                <a:ea typeface="Dosis" charset="0"/>
                <a:cs typeface="Dosis" charset="0"/>
              </a:rPr>
              <a:t>Sigmoid</a:t>
            </a:r>
            <a:r>
              <a:rPr lang="es-ES_tradnl" sz="2400" dirty="0">
                <a:solidFill>
                  <a:schemeClr val="tx1"/>
                </a:solidFill>
                <a:latin typeface="Dosis" charset="0"/>
                <a:ea typeface="Dosis" charset="0"/>
                <a:cs typeface="Dosis" charset="0"/>
              </a:rPr>
              <a:t> toma un valor como entrada y emite otro valor entre 0 y </a:t>
            </a:r>
            <a:r>
              <a:rPr lang="es-ES_tradnl" sz="2400" dirty="0" smtClean="0">
                <a:solidFill>
                  <a:schemeClr val="tx1"/>
                </a:solidFill>
                <a:latin typeface="Dosis" charset="0"/>
                <a:ea typeface="Dosis" charset="0"/>
                <a:cs typeface="Dosis" charset="0"/>
              </a:rPr>
              <a:t>1.</a:t>
            </a:r>
          </a:p>
          <a:p>
            <a:pPr algn="just"/>
            <a:endParaRPr lang="es-ES_tradnl" sz="2400" dirty="0">
              <a:solidFill>
                <a:schemeClr val="tx1"/>
              </a:solidFill>
              <a:latin typeface="Dosis" charset="0"/>
              <a:ea typeface="Dosis" charset="0"/>
              <a:cs typeface="Dosis" charset="0"/>
            </a:endParaRPr>
          </a:p>
          <a:p>
            <a:pPr algn="just"/>
            <a:r>
              <a:rPr lang="es-ES_tradnl" sz="2400" b="1" dirty="0">
                <a:solidFill>
                  <a:schemeClr val="tx1"/>
                </a:solidFill>
                <a:latin typeface="Dosis" charset="0"/>
                <a:ea typeface="Dosis" charset="0"/>
                <a:cs typeface="Dosis" charset="0"/>
              </a:rPr>
              <a:t>El problema: </a:t>
            </a:r>
            <a:r>
              <a:rPr lang="es-ES_tradnl" sz="2400" dirty="0">
                <a:solidFill>
                  <a:schemeClr val="tx1"/>
                </a:solidFill>
                <a:latin typeface="Dosis" charset="0"/>
                <a:ea typeface="Dosis" charset="0"/>
                <a:cs typeface="Dosis" charset="0"/>
              </a:rPr>
              <a:t>A medida que se añaden más </a:t>
            </a:r>
            <a:r>
              <a:rPr lang="es-ES_tradnl" sz="2400" dirty="0" smtClean="0">
                <a:solidFill>
                  <a:schemeClr val="tx1"/>
                </a:solidFill>
                <a:latin typeface="Dosis" charset="0"/>
                <a:ea typeface="Dosis" charset="0"/>
                <a:cs typeface="Dosis" charset="0"/>
              </a:rPr>
              <a:t>capas, </a:t>
            </a:r>
            <a:r>
              <a:rPr lang="es-ES_tradnl" sz="2400" dirty="0">
                <a:solidFill>
                  <a:schemeClr val="tx1"/>
                </a:solidFill>
                <a:latin typeface="Dosis" charset="0"/>
                <a:ea typeface="Dosis" charset="0"/>
                <a:cs typeface="Dosis" charset="0"/>
              </a:rPr>
              <a:t>los gradientes de la función de pérdida se acercan a cero, lo que hace que la red sea difícil de entrenar.</a:t>
            </a: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6626" name="Picture 2" descr="https://cdn-images-1.medium.com/max/1600/1*QxSV9KmPEoM-zAWd5hHMW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487" y="2166504"/>
            <a:ext cx="5728229" cy="3096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81974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SIGMOID</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11246863" cy="1200329"/>
          </a:xfrm>
          <a:prstGeom prst="rect">
            <a:avLst/>
          </a:prstGeom>
        </p:spPr>
        <p:txBody>
          <a:bodyPr wrap="square">
            <a:spAutoFit/>
          </a:bodyPr>
          <a:lstStyle/>
          <a:p>
            <a:pPr algn="just"/>
            <a:r>
              <a:rPr lang="es-ES_tradnl" sz="2400" b="1" dirty="0">
                <a:solidFill>
                  <a:schemeClr val="tx1"/>
                </a:solidFill>
                <a:latin typeface="Dosis" charset="0"/>
                <a:ea typeface="Dosis" charset="0"/>
                <a:cs typeface="Dosis" charset="0"/>
              </a:rPr>
              <a:t>Por qué: </a:t>
            </a:r>
            <a:r>
              <a:rPr lang="es-ES_tradnl" sz="2400" dirty="0" smtClean="0">
                <a:solidFill>
                  <a:schemeClr val="tx1"/>
                </a:solidFill>
                <a:latin typeface="Dosis" charset="0"/>
                <a:ea typeface="Dosis" charset="0"/>
                <a:cs typeface="Dosis" charset="0"/>
              </a:rPr>
              <a:t>Esta función aplasta </a:t>
            </a:r>
            <a:r>
              <a:rPr lang="es-ES_tradnl" sz="2400" dirty="0">
                <a:solidFill>
                  <a:schemeClr val="tx1"/>
                </a:solidFill>
                <a:latin typeface="Dosis" charset="0"/>
                <a:ea typeface="Dosis" charset="0"/>
                <a:cs typeface="Dosis" charset="0"/>
              </a:rPr>
              <a:t>un gran espacio de entrada en un pequeño espacio de entrada entre 0 y 1. Por lo tanto, un gran cambio en la entrada de la función </a:t>
            </a:r>
            <a:r>
              <a:rPr lang="es-ES_tradnl" sz="2400" dirty="0" err="1">
                <a:solidFill>
                  <a:schemeClr val="tx1"/>
                </a:solidFill>
                <a:latin typeface="Dosis" charset="0"/>
                <a:ea typeface="Dosis" charset="0"/>
                <a:cs typeface="Dosis" charset="0"/>
              </a:rPr>
              <a:t>sigmoide</a:t>
            </a:r>
            <a:r>
              <a:rPr lang="es-ES_tradnl" sz="2400" dirty="0">
                <a:solidFill>
                  <a:schemeClr val="tx1"/>
                </a:solidFill>
                <a:latin typeface="Dosis" charset="0"/>
                <a:ea typeface="Dosis" charset="0"/>
                <a:cs typeface="Dosis" charset="0"/>
              </a:rPr>
              <a:t> causará un pequeño cambio en la salida. Por lo tanto, la derivada se vuelve pequeño.</a:t>
            </a: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7650" name="Picture 2" descr="https://cdn-images-1.medium.com/max/2400/1*6A3A_rt4YmumHusvTvVTxw.png"/>
          <p:cNvPicPr>
            <a:picLocks noChangeAspect="1" noChangeArrowheads="1"/>
          </p:cNvPicPr>
          <p:nvPr/>
        </p:nvPicPr>
        <p:blipFill rotWithShape="1">
          <a:blip r:embed="rId4">
            <a:extLst>
              <a:ext uri="{28A0092B-C50C-407E-A947-70E740481C1C}">
                <a14:useLocalDpi xmlns:a14="http://schemas.microsoft.com/office/drawing/2010/main" val="0"/>
              </a:ext>
            </a:extLst>
          </a:blip>
          <a:srcRect l="11415" t="4680" r="8358" b="2834"/>
          <a:stretch/>
        </p:blipFill>
        <p:spPr bwMode="auto">
          <a:xfrm>
            <a:off x="2749969" y="3727245"/>
            <a:ext cx="6465747" cy="28563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8784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TANH</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3046988"/>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La función </a:t>
            </a:r>
            <a:r>
              <a:rPr lang="es-ES_tradnl" sz="2400" dirty="0" err="1">
                <a:solidFill>
                  <a:schemeClr val="tx1"/>
                </a:solidFill>
                <a:latin typeface="Dosis" charset="0"/>
                <a:ea typeface="Dosis" charset="0"/>
                <a:cs typeface="Dosis" charset="0"/>
              </a:rPr>
              <a:t>Tanh</a:t>
            </a:r>
            <a:r>
              <a:rPr lang="es-ES_tradnl" sz="2400" dirty="0">
                <a:solidFill>
                  <a:schemeClr val="tx1"/>
                </a:solidFill>
                <a:latin typeface="Dosis" charset="0"/>
                <a:ea typeface="Dosis" charset="0"/>
                <a:cs typeface="Dosis" charset="0"/>
              </a:rPr>
              <a:t> es una versión modificada o ampliada de la función </a:t>
            </a:r>
            <a:r>
              <a:rPr lang="es-ES_tradnl" sz="2400" dirty="0" err="1" smtClean="0">
                <a:solidFill>
                  <a:schemeClr val="tx1"/>
                </a:solidFill>
                <a:latin typeface="Dosis" charset="0"/>
                <a:ea typeface="Dosis" charset="0"/>
                <a:cs typeface="Dosis" charset="0"/>
              </a:rPr>
              <a:t>sigmoide</a:t>
            </a:r>
            <a:r>
              <a:rPr lang="es-ES_tradnl" sz="2400" dirty="0">
                <a:solidFill>
                  <a:schemeClr val="tx1"/>
                </a:solidFill>
                <a:latin typeface="Dosis" charset="0"/>
                <a:ea typeface="Dosis" charset="0"/>
                <a:cs typeface="Dosis" charset="0"/>
              </a:rPr>
              <a:t>, en el caso de </a:t>
            </a:r>
            <a:r>
              <a:rPr lang="es-ES_tradnl" sz="2400" dirty="0" err="1">
                <a:solidFill>
                  <a:schemeClr val="tx1"/>
                </a:solidFill>
                <a:latin typeface="Dosis" charset="0"/>
                <a:ea typeface="Dosis" charset="0"/>
                <a:cs typeface="Dosis" charset="0"/>
              </a:rPr>
              <a:t>Tanh</a:t>
            </a:r>
            <a:r>
              <a:rPr lang="es-ES_tradnl" sz="2400" dirty="0">
                <a:solidFill>
                  <a:schemeClr val="tx1"/>
                </a:solidFill>
                <a:latin typeface="Dosis" charset="0"/>
                <a:ea typeface="Dosis" charset="0"/>
                <a:cs typeface="Dosis" charset="0"/>
              </a:rPr>
              <a:t> los valores están limitados entre -1 y 1</a:t>
            </a:r>
            <a:r>
              <a:rPr lang="es-ES_tradnl" sz="2400" dirty="0" smtClean="0">
                <a:solidFill>
                  <a:schemeClr val="tx1"/>
                </a:solidFill>
                <a:latin typeface="Dosis" charset="0"/>
                <a:ea typeface="Dosis" charset="0"/>
                <a:cs typeface="Dosis" charset="0"/>
              </a:rPr>
              <a:t>.</a:t>
            </a: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El modelo se ralentiza exponencialmente más allá del rango de +2 y -2. El cambio de gradiente es muy pequeño, excepto dentro de este rango.</a:t>
            </a: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8674" name="Picture 2" descr="https://cdn-images-1.medium.com/max/1600/1*1It8846pzYayiC0G_7FIB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487" y="2166504"/>
            <a:ext cx="5726699" cy="3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6057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620" y="35858"/>
            <a:ext cx="11546542" cy="3351239"/>
          </a:xfrm>
          <a:prstGeom prst="rect">
            <a:avLst/>
          </a:prstGeom>
        </p:spPr>
      </p:pic>
      <p:pic>
        <p:nvPicPr>
          <p:cNvPr id="5" name="Imagen 4"/>
          <p:cNvPicPr>
            <a:picLocks noChangeAspect="1"/>
          </p:cNvPicPr>
          <p:nvPr/>
        </p:nvPicPr>
        <p:blipFill rotWithShape="1">
          <a:blip r:embed="rId4">
            <a:extLst>
              <a:ext uri="{28A0092B-C50C-407E-A947-70E740481C1C}">
                <a14:useLocalDpi xmlns:a14="http://schemas.microsoft.com/office/drawing/2010/main" val="0"/>
              </a:ext>
            </a:extLst>
          </a:blip>
          <a:srcRect t="3000" b="7624"/>
          <a:stretch/>
        </p:blipFill>
        <p:spPr>
          <a:xfrm>
            <a:off x="1102980" y="3369168"/>
            <a:ext cx="9869822" cy="3336432"/>
          </a:xfrm>
          <a:prstGeom prst="rect">
            <a:avLst/>
          </a:prstGeom>
        </p:spPr>
      </p:pic>
    </p:spTree>
    <p:extLst>
      <p:ext uri="{BB962C8B-B14F-4D97-AF65-F5344CB8AC3E}">
        <p14:creationId xmlns:p14="http://schemas.microsoft.com/office/powerpoint/2010/main" val="10779232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err="1" smtClean="0">
                <a:solidFill>
                  <a:srgbClr val="F53160"/>
                </a:solidFill>
                <a:latin typeface="Dosis Medium" charset="0"/>
                <a:ea typeface="Dosis Medium" charset="0"/>
                <a:cs typeface="Dosis Medium" charset="0"/>
              </a:rPr>
              <a:t>ReLU</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3046988"/>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La función simplemente emite el valor 0 si recibe una entrada negativa, pero para cualquier valor positivo z, devuelve ese valor como una función lineal</a:t>
            </a:r>
            <a:r>
              <a:rPr lang="es-ES_tradnl" sz="2400" dirty="0" smtClean="0">
                <a:solidFill>
                  <a:schemeClr val="tx1"/>
                </a:solidFill>
                <a:latin typeface="Dosis" charset="0"/>
                <a:ea typeface="Dosis" charset="0"/>
                <a:cs typeface="Dosis" charset="0"/>
              </a:rPr>
              <a:t>.</a:t>
            </a:r>
          </a:p>
          <a:p>
            <a:pPr algn="just"/>
            <a:endParaRPr lang="es-ES_tradnl" sz="2400" dirty="0">
              <a:solidFill>
                <a:schemeClr val="tx1"/>
              </a:solidFill>
              <a:latin typeface="Dosis" charset="0"/>
              <a:ea typeface="Dosis" charset="0"/>
              <a:cs typeface="Dosis" charset="0"/>
            </a:endParaRPr>
          </a:p>
          <a:p>
            <a:pPr algn="just"/>
            <a:r>
              <a:rPr lang="es-ES_tradnl" sz="2400" dirty="0" smtClean="0">
                <a:solidFill>
                  <a:schemeClr val="tx1"/>
                </a:solidFill>
                <a:latin typeface="Dosis" charset="0"/>
                <a:ea typeface="Dosis" charset="0"/>
                <a:cs typeface="Dosis" charset="0"/>
              </a:rPr>
              <a:t>Rectifica el problema de desvanecimiento del gradiente.</a:t>
            </a:r>
          </a:p>
          <a:p>
            <a:pPr algn="just"/>
            <a:endParaRPr lang="es-ES_tradnl" sz="2400" dirty="0" smtClean="0">
              <a:solidFill>
                <a:schemeClr val="tx1"/>
              </a:solidFill>
              <a:latin typeface="Dosis" charset="0"/>
              <a:ea typeface="Dosis" charset="0"/>
              <a:cs typeface="Dosis" charset="0"/>
            </a:endParaRP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9698" name="Picture 2" descr="https://cdn-images-1.medium.com/max/1600/1*TbZnkZYI5vwOQGUBd6uXAQ.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7607" y="2166504"/>
            <a:ext cx="5726705" cy="3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0118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3915" y="1375652"/>
            <a:ext cx="11524195" cy="4289323"/>
          </a:xfrm>
          <a:prstGeom prst="rect">
            <a:avLst/>
          </a:prstGeom>
        </p:spPr>
      </p:pic>
    </p:spTree>
    <p:extLst>
      <p:ext uri="{BB962C8B-B14F-4D97-AF65-F5344CB8AC3E}">
        <p14:creationId xmlns:p14="http://schemas.microsoft.com/office/powerpoint/2010/main" val="12641438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2386" y="2201674"/>
            <a:ext cx="5410200" cy="4292600"/>
          </a:xfrm>
          <a:prstGeom prst="rect">
            <a:avLst/>
          </a:prstGeom>
        </p:spPr>
      </p:pic>
      <p:sp>
        <p:nvSpPr>
          <p:cNvPr id="6" name="Rectángulo 5"/>
          <p:cNvSpPr/>
          <p:nvPr/>
        </p:nvSpPr>
        <p:spPr>
          <a:xfrm>
            <a:off x="1079173" y="1722424"/>
            <a:ext cx="10036627" cy="461665"/>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El propósito de la función de activación es </a:t>
            </a:r>
            <a:r>
              <a:rPr lang="es-ES_tradnl" sz="2400" b="1" dirty="0" smtClean="0">
                <a:solidFill>
                  <a:srgbClr val="F53160"/>
                </a:solidFill>
                <a:latin typeface="Dosis" charset="0"/>
                <a:ea typeface="Dosis" charset="0"/>
                <a:cs typeface="Dosis" charset="0"/>
              </a:rPr>
              <a:t>introducir la no-linealidad </a:t>
            </a:r>
            <a:r>
              <a:rPr lang="es-ES_tradnl" sz="2400" dirty="0" smtClean="0">
                <a:solidFill>
                  <a:schemeClr val="tx1"/>
                </a:solidFill>
                <a:latin typeface="Dosis" charset="0"/>
                <a:ea typeface="Dosis" charset="0"/>
                <a:cs typeface="Dosis" charset="0"/>
              </a:rPr>
              <a:t>en nuestra red</a:t>
            </a:r>
            <a:endParaRPr lang="es-ES_tradnl" sz="2400" dirty="0">
              <a:solidFill>
                <a:schemeClr val="tx1"/>
              </a:solidFill>
              <a:latin typeface="Dosis" charset="0"/>
              <a:ea typeface="Dosis" charset="0"/>
              <a:cs typeface="Dosis" charset="0"/>
            </a:endParaRPr>
          </a:p>
        </p:txBody>
      </p:sp>
    </p:spTree>
    <p:extLst>
      <p:ext uri="{BB962C8B-B14F-4D97-AF65-F5344CB8AC3E}">
        <p14:creationId xmlns:p14="http://schemas.microsoft.com/office/powerpoint/2010/main" val="1846675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5351" y="2219259"/>
            <a:ext cx="5003800" cy="4216400"/>
          </a:xfrm>
          <a:prstGeom prst="rect">
            <a:avLst/>
          </a:prstGeom>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1079173" y="1722424"/>
            <a:ext cx="10036627" cy="461665"/>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El propósito de la función de activación es </a:t>
            </a:r>
            <a:r>
              <a:rPr lang="es-ES_tradnl" sz="2400" b="1" dirty="0" smtClean="0">
                <a:solidFill>
                  <a:srgbClr val="F53160"/>
                </a:solidFill>
                <a:latin typeface="Dosis" charset="0"/>
                <a:ea typeface="Dosis" charset="0"/>
                <a:cs typeface="Dosis" charset="0"/>
              </a:rPr>
              <a:t>introducir la no-linealidad </a:t>
            </a:r>
            <a:r>
              <a:rPr lang="es-ES_tradnl" sz="2400" dirty="0" smtClean="0">
                <a:solidFill>
                  <a:schemeClr val="tx1"/>
                </a:solidFill>
                <a:latin typeface="Dosis" charset="0"/>
                <a:ea typeface="Dosis" charset="0"/>
                <a:cs typeface="Dosis" charset="0"/>
              </a:rPr>
              <a:t>en nuestra red</a:t>
            </a:r>
            <a:endParaRPr lang="es-ES_tradnl" sz="2400" dirty="0">
              <a:solidFill>
                <a:schemeClr val="tx1"/>
              </a:solidFill>
              <a:latin typeface="Dosis" charset="0"/>
              <a:ea typeface="Dosis" charset="0"/>
              <a:cs typeface="Dosis" charset="0"/>
            </a:endParaRPr>
          </a:p>
        </p:txBody>
      </p:sp>
    </p:spTree>
    <p:extLst>
      <p:ext uri="{BB962C8B-B14F-4D97-AF65-F5344CB8AC3E}">
        <p14:creationId xmlns:p14="http://schemas.microsoft.com/office/powerpoint/2010/main" val="1387847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0181" y="2322324"/>
            <a:ext cx="5080000" cy="4051300"/>
          </a:xfrm>
          <a:prstGeom prst="rect">
            <a:avLst/>
          </a:prstGeom>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1079173" y="1722424"/>
            <a:ext cx="10036627" cy="461665"/>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El propósito de la función de activación es </a:t>
            </a:r>
            <a:r>
              <a:rPr lang="es-ES_tradnl" sz="2400" b="1" dirty="0" smtClean="0">
                <a:solidFill>
                  <a:srgbClr val="F53160"/>
                </a:solidFill>
                <a:latin typeface="Dosis" charset="0"/>
                <a:ea typeface="Dosis" charset="0"/>
                <a:cs typeface="Dosis" charset="0"/>
              </a:rPr>
              <a:t>introducir la no-linealidad </a:t>
            </a:r>
            <a:r>
              <a:rPr lang="es-ES_tradnl" sz="2400" dirty="0" smtClean="0">
                <a:solidFill>
                  <a:schemeClr val="tx1"/>
                </a:solidFill>
                <a:latin typeface="Dosis" charset="0"/>
                <a:ea typeface="Dosis" charset="0"/>
                <a:cs typeface="Dosis" charset="0"/>
              </a:rPr>
              <a:t>en nuestra red</a:t>
            </a:r>
            <a:endParaRPr lang="es-ES_tradnl" sz="2400" dirty="0">
              <a:solidFill>
                <a:schemeClr val="tx1"/>
              </a:solidFill>
              <a:latin typeface="Dosis" charset="0"/>
              <a:ea typeface="Dosis" charset="0"/>
              <a:cs typeface="Dosis" charset="0"/>
            </a:endParaRPr>
          </a:p>
        </p:txBody>
      </p:sp>
    </p:spTree>
    <p:extLst>
      <p:ext uri="{BB962C8B-B14F-4D97-AF65-F5344CB8AC3E}">
        <p14:creationId xmlns:p14="http://schemas.microsoft.com/office/powerpoint/2010/main" val="9067994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9291" y="1302330"/>
            <a:ext cx="7923158" cy="5278804"/>
          </a:xfrm>
          <a:prstGeom prst="rect">
            <a:avLst/>
          </a:prstGeom>
        </p:spPr>
      </p:pic>
    </p:spTree>
    <p:extLst>
      <p:ext uri="{BB962C8B-B14F-4D97-AF65-F5344CB8AC3E}">
        <p14:creationId xmlns:p14="http://schemas.microsoft.com/office/powerpoint/2010/main" val="833951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5670" y="1553466"/>
            <a:ext cx="8443633" cy="4977963"/>
          </a:xfrm>
          <a:prstGeom prst="rect">
            <a:avLst/>
          </a:prstGeom>
        </p:spPr>
      </p:pic>
    </p:spTree>
    <p:extLst>
      <p:ext uri="{BB962C8B-B14F-4D97-AF65-F5344CB8AC3E}">
        <p14:creationId xmlns:p14="http://schemas.microsoft.com/office/powerpoint/2010/main" val="10671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6209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rotWithShape="1">
          <a:blip r:embed="rId4">
            <a:extLst>
              <a:ext uri="{28A0092B-C50C-407E-A947-70E740481C1C}">
                <a14:useLocalDpi xmlns:a14="http://schemas.microsoft.com/office/drawing/2010/main" val="0"/>
              </a:ext>
            </a:extLst>
          </a:blip>
          <a:srcRect l="6050" t="13503" r="5975" b="13586"/>
          <a:stretch/>
        </p:blipFill>
        <p:spPr>
          <a:xfrm>
            <a:off x="1151869" y="1446162"/>
            <a:ext cx="9901953" cy="5129070"/>
          </a:xfrm>
          <a:prstGeom prst="rect">
            <a:avLst/>
          </a:prstGeom>
        </p:spPr>
      </p:pic>
    </p:spTree>
    <p:extLst>
      <p:ext uri="{BB962C8B-B14F-4D97-AF65-F5344CB8AC3E}">
        <p14:creationId xmlns:p14="http://schemas.microsoft.com/office/powerpoint/2010/main" val="1450076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10" name="Rectángulo 9"/>
          <p:cNvSpPr/>
          <p:nvPr/>
        </p:nvSpPr>
        <p:spPr>
          <a:xfrm>
            <a:off x="592920" y="4290493"/>
            <a:ext cx="1289413" cy="9296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3369" y="1294757"/>
            <a:ext cx="5172919" cy="5244024"/>
          </a:xfrm>
          <a:prstGeom prst="rect">
            <a:avLst/>
          </a:prstGeom>
        </p:spPr>
      </p:pic>
    </p:spTree>
    <p:extLst>
      <p:ext uri="{BB962C8B-B14F-4D97-AF65-F5344CB8AC3E}">
        <p14:creationId xmlns:p14="http://schemas.microsoft.com/office/powerpoint/2010/main" val="263017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8320" y="1955295"/>
            <a:ext cx="4254500" cy="3822700"/>
          </a:xfrm>
          <a:prstGeom prst="rect">
            <a:avLst/>
          </a:prstGeom>
        </p:spPr>
      </p:pic>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920" y="2667189"/>
            <a:ext cx="5953395" cy="2398911"/>
          </a:xfrm>
          <a:prstGeom prst="rect">
            <a:avLst/>
          </a:prstGeom>
        </p:spPr>
      </p:pic>
      <p:sp>
        <p:nvSpPr>
          <p:cNvPr id="10" name="Rectángulo 9"/>
          <p:cNvSpPr/>
          <p:nvPr/>
        </p:nvSpPr>
        <p:spPr>
          <a:xfrm>
            <a:off x="592920" y="4290493"/>
            <a:ext cx="1289413" cy="9296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738520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8"/>
          <p:cNvPicPr preferRelativeResize="0"/>
          <p:nvPr/>
        </p:nvPicPr>
        <p:blipFill rotWithShape="1">
          <a:blip r:embed="rId3">
            <a:alphaModFix/>
          </a:blip>
          <a:srcRect/>
          <a:stretch/>
        </p:blipFill>
        <p:spPr>
          <a:xfrm>
            <a:off x="0" y="1672"/>
            <a:ext cx="12194975" cy="6856326"/>
          </a:xfrm>
          <a:prstGeom prst="rect">
            <a:avLst/>
          </a:prstGeom>
          <a:noFill/>
          <a:ln>
            <a:noFill/>
          </a:ln>
        </p:spPr>
      </p:pic>
      <p:sp>
        <p:nvSpPr>
          <p:cNvPr id="122" name="Google Shape;122;p18"/>
          <p:cNvSpPr txBox="1"/>
          <p:nvPr/>
        </p:nvSpPr>
        <p:spPr>
          <a:xfrm>
            <a:off x="672725" y="2829954"/>
            <a:ext cx="10998900" cy="99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s-PE" sz="6600" b="1" smtClean="0">
                <a:solidFill>
                  <a:srgbClr val="FFCB3F"/>
                </a:solidFill>
                <a:latin typeface="Dosis" charset="0"/>
                <a:ea typeface="Dosis" charset="0"/>
                <a:cs typeface="Dosis" charset="0"/>
              </a:rPr>
              <a:t>Introducción</a:t>
            </a:r>
            <a:endParaRPr sz="6600" b="1" dirty="0">
              <a:solidFill>
                <a:srgbClr val="FFCB3F"/>
              </a:solidFill>
              <a:latin typeface="Dosis" charset="0"/>
              <a:ea typeface="Dosis" charset="0"/>
              <a:cs typeface="Dosis" charset="0"/>
            </a:endParaRPr>
          </a:p>
        </p:txBody>
      </p:sp>
    </p:spTree>
    <p:extLst>
      <p:ext uri="{BB962C8B-B14F-4D97-AF65-F5344CB8AC3E}">
        <p14:creationId xmlns:p14="http://schemas.microsoft.com/office/powerpoint/2010/main" val="5498337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41" name="Rectángulo 40"/>
          <p:cNvSpPr/>
          <p:nvPr/>
        </p:nvSpPr>
        <p:spPr>
          <a:xfrm>
            <a:off x="26672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grpSp>
        <p:nvGrpSpPr>
          <p:cNvPr id="40" name="Agrupar 39"/>
          <p:cNvGrpSpPr/>
          <p:nvPr/>
        </p:nvGrpSpPr>
        <p:grpSpPr>
          <a:xfrm>
            <a:off x="5665538" y="1469089"/>
            <a:ext cx="5909154" cy="4992890"/>
            <a:chOff x="5677104" y="1538539"/>
            <a:chExt cx="5909154" cy="4992890"/>
          </a:xfrm>
        </p:grpSpPr>
        <p:pic>
          <p:nvPicPr>
            <p:cNvPr id="37" name="Imagen 36"/>
            <p:cNvPicPr>
              <a:picLocks noChangeAspect="1"/>
            </p:cNvPicPr>
            <p:nvPr/>
          </p:nvPicPr>
          <p:blipFill rotWithShape="1">
            <a:blip r:embed="rId4">
              <a:extLst>
                <a:ext uri="{28A0092B-C50C-407E-A947-70E740481C1C}">
                  <a14:useLocalDpi xmlns:a14="http://schemas.microsoft.com/office/drawing/2010/main" val="0"/>
                </a:ext>
              </a:extLst>
            </a:blip>
            <a:srcRect l="1584" t="5168" b="7427"/>
            <a:stretch/>
          </p:blipFill>
          <p:spPr>
            <a:xfrm>
              <a:off x="5761453" y="1700609"/>
              <a:ext cx="5716419" cy="4787127"/>
            </a:xfrm>
            <a:prstGeom prst="rect">
              <a:avLst/>
            </a:prstGeom>
          </p:spPr>
        </p:pic>
        <p:sp>
          <p:nvSpPr>
            <p:cNvPr id="42" name="Rectángulo 41"/>
            <p:cNvSpPr/>
            <p:nvPr/>
          </p:nvSpPr>
          <p:spPr>
            <a:xfrm>
              <a:off x="8326009" y="1538539"/>
              <a:ext cx="546447" cy="49928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3" name="Rectángulo 42"/>
            <p:cNvSpPr/>
            <p:nvPr/>
          </p:nvSpPr>
          <p:spPr>
            <a:xfrm>
              <a:off x="5677104" y="3666938"/>
              <a:ext cx="5909154" cy="7622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pic>
        <p:nvPicPr>
          <p:cNvPr id="44" name="Imagen 43"/>
          <p:cNvPicPr>
            <a:picLocks noChangeAspect="1"/>
          </p:cNvPicPr>
          <p:nvPr/>
        </p:nvPicPr>
        <p:blipFill rotWithShape="1">
          <a:blip r:embed="rId5">
            <a:extLst>
              <a:ext uri="{28A0092B-C50C-407E-A947-70E740481C1C}">
                <a14:useLocalDpi xmlns:a14="http://schemas.microsoft.com/office/drawing/2010/main" val="0"/>
              </a:ext>
            </a:extLst>
          </a:blip>
          <a:srcRect r="7113"/>
          <a:stretch/>
        </p:blipFill>
        <p:spPr>
          <a:xfrm>
            <a:off x="395064" y="2445217"/>
            <a:ext cx="5143420" cy="3087826"/>
          </a:xfrm>
          <a:prstGeom prst="rect">
            <a:avLst/>
          </a:prstGeom>
        </p:spPr>
      </p:pic>
      <p:sp>
        <p:nvSpPr>
          <p:cNvPr id="46" name="Rectángulo 45"/>
          <p:cNvSpPr/>
          <p:nvPr/>
        </p:nvSpPr>
        <p:spPr>
          <a:xfrm>
            <a:off x="395064" y="4024722"/>
            <a:ext cx="128941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1474822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41" name="Rectángulo 40"/>
          <p:cNvSpPr/>
          <p:nvPr/>
        </p:nvSpPr>
        <p:spPr>
          <a:xfrm>
            <a:off x="26672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46" name="Rectángulo 45"/>
          <p:cNvSpPr/>
          <p:nvPr/>
        </p:nvSpPr>
        <p:spPr>
          <a:xfrm>
            <a:off x="395064" y="4024722"/>
            <a:ext cx="128941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6923" y="2916647"/>
            <a:ext cx="5092700" cy="3441700"/>
          </a:xfrm>
          <a:prstGeom prst="rect">
            <a:avLst/>
          </a:prstGeom>
        </p:spPr>
      </p:pic>
      <p:sp>
        <p:nvSpPr>
          <p:cNvPr id="14" name="Rectángulo 13"/>
          <p:cNvSpPr/>
          <p:nvPr/>
        </p:nvSpPr>
        <p:spPr>
          <a:xfrm>
            <a:off x="455589" y="3441429"/>
            <a:ext cx="128941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5" name="Imagen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3539" y="2082528"/>
            <a:ext cx="6500800" cy="2941165"/>
          </a:xfrm>
          <a:prstGeom prst="rect">
            <a:avLst/>
          </a:prstGeom>
        </p:spPr>
      </p:pic>
    </p:spTree>
    <p:extLst>
      <p:ext uri="{BB962C8B-B14F-4D97-AF65-F5344CB8AC3E}">
        <p14:creationId xmlns:p14="http://schemas.microsoft.com/office/powerpoint/2010/main" val="926215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41" name="Rectángulo 40"/>
          <p:cNvSpPr/>
          <p:nvPr/>
        </p:nvSpPr>
        <p:spPr>
          <a:xfrm>
            <a:off x="26672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46" name="Rectángulo 45"/>
          <p:cNvSpPr/>
          <p:nvPr/>
        </p:nvSpPr>
        <p:spPr>
          <a:xfrm>
            <a:off x="395064" y="4024722"/>
            <a:ext cx="128941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3539" y="2082528"/>
            <a:ext cx="6500800" cy="2941165"/>
          </a:xfrm>
          <a:prstGeom prst="rect">
            <a:avLst/>
          </a:prstGeom>
        </p:spPr>
      </p:pic>
      <p:sp>
        <p:nvSpPr>
          <p:cNvPr id="14" name="Rectángulo 13"/>
          <p:cNvSpPr/>
          <p:nvPr/>
        </p:nvSpPr>
        <p:spPr>
          <a:xfrm>
            <a:off x="455589" y="3441429"/>
            <a:ext cx="1289413"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5">
            <a:extLst>
              <a:ext uri="{28A0092B-C50C-407E-A947-70E740481C1C}">
                <a14:useLocalDpi xmlns:a14="http://schemas.microsoft.com/office/drawing/2010/main" val="0"/>
              </a:ext>
            </a:extLst>
          </a:blip>
          <a:srcRect l="2080"/>
          <a:stretch/>
        </p:blipFill>
        <p:spPr>
          <a:xfrm>
            <a:off x="6606923" y="2875025"/>
            <a:ext cx="5273499" cy="3210584"/>
          </a:xfrm>
          <a:prstGeom prst="rect">
            <a:avLst/>
          </a:prstGeom>
        </p:spPr>
      </p:pic>
    </p:spTree>
    <p:extLst>
      <p:ext uri="{BB962C8B-B14F-4D97-AF65-F5344CB8AC3E}">
        <p14:creationId xmlns:p14="http://schemas.microsoft.com/office/powerpoint/2010/main" val="3759935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REPRESENTACIÓN GEOMETRICA</a:t>
            </a:r>
            <a:endParaRPr lang="en-US" b="1" dirty="0">
              <a:ln w="6350">
                <a:solidFill>
                  <a:schemeClr val="tx1"/>
                </a:solidFill>
              </a:ln>
              <a:latin typeface="Dosis" charset="0"/>
              <a:ea typeface="Dosis" charset="0"/>
              <a:cs typeface="Dosis" charset="0"/>
            </a:endParaRPr>
          </a:p>
        </p:txBody>
      </p:sp>
      <p:sp>
        <p:nvSpPr>
          <p:cNvPr id="10" name="Rectángulo 9"/>
          <p:cNvSpPr/>
          <p:nvPr/>
        </p:nvSpPr>
        <p:spPr>
          <a:xfrm>
            <a:off x="592920" y="4290493"/>
            <a:ext cx="1289413" cy="9296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ángulo 6"/>
          <p:cNvSpPr/>
          <p:nvPr/>
        </p:nvSpPr>
        <p:spPr>
          <a:xfrm>
            <a:off x="2667200"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4903" y="1306332"/>
            <a:ext cx="5205997" cy="5259852"/>
          </a:xfrm>
          <a:prstGeom prst="rect">
            <a:avLst/>
          </a:prstGeom>
        </p:spPr>
      </p:pic>
      <p:pic>
        <p:nvPicPr>
          <p:cNvPr id="11" name="Imagen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920" y="1306332"/>
            <a:ext cx="5172919" cy="5244024"/>
          </a:xfrm>
          <a:prstGeom prst="rect">
            <a:avLst/>
          </a:prstGeom>
        </p:spPr>
      </p:pic>
      <p:sp>
        <p:nvSpPr>
          <p:cNvPr id="9" name="Rectángulo 8"/>
          <p:cNvSpPr/>
          <p:nvPr/>
        </p:nvSpPr>
        <p:spPr>
          <a:xfrm>
            <a:off x="466226" y="1446162"/>
            <a:ext cx="239487" cy="810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ángulo 11"/>
          <p:cNvSpPr/>
          <p:nvPr/>
        </p:nvSpPr>
        <p:spPr>
          <a:xfrm>
            <a:off x="6485059" y="1651976"/>
            <a:ext cx="239487" cy="810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9226880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SOFTMAX</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3046988"/>
          </a:xfrm>
          <a:prstGeom prst="rect">
            <a:avLst/>
          </a:prstGeom>
        </p:spPr>
        <p:txBody>
          <a:bodyPr wrap="square">
            <a:spAutoFit/>
          </a:bodyPr>
          <a:lstStyle/>
          <a:p>
            <a:pPr algn="just"/>
            <a:r>
              <a:rPr lang="es-ES_tradnl" sz="2400" dirty="0" err="1" smtClean="0">
                <a:solidFill>
                  <a:schemeClr val="tx1"/>
                </a:solidFill>
                <a:latin typeface="Dosis" charset="0"/>
                <a:ea typeface="Dosis" charset="0"/>
                <a:cs typeface="Dosis" charset="0"/>
              </a:rPr>
              <a:t>Softmax</a:t>
            </a:r>
            <a:r>
              <a:rPr lang="es-ES_tradnl" sz="2400" dirty="0" smtClean="0">
                <a:solidFill>
                  <a:schemeClr val="tx1"/>
                </a:solidFill>
                <a:latin typeface="Dosis" charset="0"/>
                <a:ea typeface="Dosis" charset="0"/>
                <a:cs typeface="Dosis" charset="0"/>
              </a:rPr>
              <a:t> </a:t>
            </a:r>
            <a:r>
              <a:rPr lang="es-ES_tradnl" sz="2400" dirty="0">
                <a:solidFill>
                  <a:schemeClr val="tx1"/>
                </a:solidFill>
                <a:latin typeface="Dosis" charset="0"/>
                <a:ea typeface="Dosis" charset="0"/>
                <a:cs typeface="Dosis" charset="0"/>
              </a:rPr>
              <a:t>es una forma de regresión logística que normaliza un valor de entrada en un vector de valores que sigue una distribución de probabilidad cuyo total suma hasta 1. Los valores de salida están entre el rango </a:t>
            </a:r>
            <a:r>
              <a:rPr lang="es-ES_tradnl" sz="2400" dirty="0" smtClean="0">
                <a:solidFill>
                  <a:schemeClr val="tx1"/>
                </a:solidFill>
                <a:latin typeface="Dosis" charset="0"/>
                <a:ea typeface="Dosis" charset="0"/>
                <a:cs typeface="Dosis" charset="0"/>
              </a:rPr>
              <a:t>[ 0 , 1 ].</a:t>
            </a: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A</a:t>
            </a:r>
            <a:r>
              <a:rPr lang="es-ES_tradnl" sz="2400" dirty="0" smtClean="0">
                <a:solidFill>
                  <a:schemeClr val="tx1"/>
                </a:solidFill>
                <a:latin typeface="Dosis" charset="0"/>
                <a:ea typeface="Dosis" charset="0"/>
                <a:cs typeface="Dosis" charset="0"/>
              </a:rPr>
              <a:t>signa </a:t>
            </a:r>
            <a:r>
              <a:rPr lang="es-ES_tradnl" sz="2400" dirty="0">
                <a:solidFill>
                  <a:schemeClr val="tx1"/>
                </a:solidFill>
                <a:latin typeface="Dosis" charset="0"/>
                <a:ea typeface="Dosis" charset="0"/>
                <a:cs typeface="Dosis" charset="0"/>
              </a:rPr>
              <a:t>probabilidades decimales a cada clase en un caso de clases múltiples. </a:t>
            </a: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31746" name="Picture 2" descr="https://cdn-images-1.medium.com/max/2400/1*eqQuFgXPUP5L6J_vVH19wg.png"/>
          <p:cNvPicPr>
            <a:picLocks noChangeAspect="1" noChangeArrowheads="1"/>
          </p:cNvPicPr>
          <p:nvPr/>
        </p:nvPicPr>
        <p:blipFill rotWithShape="1">
          <a:blip r:embed="rId4">
            <a:extLst>
              <a:ext uri="{28A0092B-C50C-407E-A947-70E740481C1C}">
                <a14:useLocalDpi xmlns:a14="http://schemas.microsoft.com/office/drawing/2010/main" val="0"/>
              </a:ext>
            </a:extLst>
          </a:blip>
          <a:srcRect l="2679" r="28612" b="11849"/>
          <a:stretch/>
        </p:blipFill>
        <p:spPr bwMode="auto">
          <a:xfrm>
            <a:off x="6759306" y="2260489"/>
            <a:ext cx="4411613" cy="205411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s://cdn-images-1.medium.com/max/2400/1*eqQuFgXPUP5L6J_vVH19wg.png"/>
          <p:cNvPicPr>
            <a:picLocks noChangeAspect="1" noChangeArrowheads="1"/>
          </p:cNvPicPr>
          <p:nvPr/>
        </p:nvPicPr>
        <p:blipFill rotWithShape="1">
          <a:blip r:embed="rId4">
            <a:extLst>
              <a:ext uri="{28A0092B-C50C-407E-A947-70E740481C1C}">
                <a14:useLocalDpi xmlns:a14="http://schemas.microsoft.com/office/drawing/2010/main" val="0"/>
              </a:ext>
            </a:extLst>
          </a:blip>
          <a:srcRect l="46682" t="87908" r="1"/>
          <a:stretch/>
        </p:blipFill>
        <p:spPr bwMode="auto">
          <a:xfrm>
            <a:off x="6583679" y="4571999"/>
            <a:ext cx="5279181" cy="4344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241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2" name="Rectángulo 1"/>
          <p:cNvSpPr/>
          <p:nvPr/>
        </p:nvSpPr>
        <p:spPr>
          <a:xfrm>
            <a:off x="478973" y="1743487"/>
            <a:ext cx="3418237" cy="584775"/>
          </a:xfrm>
          <a:prstGeom prst="rect">
            <a:avLst/>
          </a:prstGeom>
        </p:spPr>
        <p:txBody>
          <a:bodyPr wrap="square">
            <a:spAutoFit/>
          </a:bodyPr>
          <a:lstStyle/>
          <a:p>
            <a:r>
              <a:rPr lang="es-ES_tradnl" sz="3200" dirty="0" smtClean="0">
                <a:solidFill>
                  <a:srgbClr val="F53160"/>
                </a:solidFill>
                <a:latin typeface="Dosis Medium" charset="0"/>
                <a:ea typeface="Dosis Medium" charset="0"/>
                <a:cs typeface="Dosis Medium" charset="0"/>
              </a:rPr>
              <a:t>SOFTMAX</a:t>
            </a:r>
            <a:endParaRPr lang="es-ES_tradnl" sz="1800" dirty="0">
              <a:solidFill>
                <a:srgbClr val="F53160"/>
              </a:solidFill>
              <a:latin typeface="Dosis Medium" charset="0"/>
              <a:ea typeface="Dosis Medium" charset="0"/>
              <a:cs typeface="Dosis Medium" charset="0"/>
            </a:endParaRPr>
          </a:p>
        </p:txBody>
      </p:sp>
      <p:sp>
        <p:nvSpPr>
          <p:cNvPr id="7" name="Rectángulo 6"/>
          <p:cNvSpPr/>
          <p:nvPr/>
        </p:nvSpPr>
        <p:spPr>
          <a:xfrm>
            <a:off x="478972" y="2351948"/>
            <a:ext cx="5500913" cy="3046988"/>
          </a:xfrm>
          <a:prstGeom prst="rect">
            <a:avLst/>
          </a:prstGeom>
        </p:spPr>
        <p:txBody>
          <a:bodyPr wrap="square">
            <a:spAutoFit/>
          </a:bodyPr>
          <a:lstStyle/>
          <a:p>
            <a:pPr algn="just"/>
            <a:r>
              <a:rPr lang="es-ES_tradnl" sz="2400" dirty="0" err="1" smtClean="0">
                <a:solidFill>
                  <a:schemeClr val="tx1"/>
                </a:solidFill>
                <a:latin typeface="Dosis" charset="0"/>
                <a:ea typeface="Dosis" charset="0"/>
                <a:cs typeface="Dosis" charset="0"/>
              </a:rPr>
              <a:t>Softmax</a:t>
            </a:r>
            <a:r>
              <a:rPr lang="es-ES_tradnl" sz="2400" dirty="0" smtClean="0">
                <a:solidFill>
                  <a:schemeClr val="tx1"/>
                </a:solidFill>
                <a:latin typeface="Dosis" charset="0"/>
                <a:ea typeface="Dosis" charset="0"/>
                <a:cs typeface="Dosis" charset="0"/>
              </a:rPr>
              <a:t> </a:t>
            </a:r>
            <a:r>
              <a:rPr lang="es-ES_tradnl" sz="2400" dirty="0">
                <a:solidFill>
                  <a:schemeClr val="tx1"/>
                </a:solidFill>
                <a:latin typeface="Dosis" charset="0"/>
                <a:ea typeface="Dosis" charset="0"/>
                <a:cs typeface="Dosis" charset="0"/>
              </a:rPr>
              <a:t>es una forma de regresión logística que normaliza un valor de entrada en un vector de valores que sigue una distribución de probabilidad cuyo total suma hasta 1. Los valores de salida están entre el rango </a:t>
            </a:r>
            <a:r>
              <a:rPr lang="es-ES_tradnl" sz="2400" dirty="0" smtClean="0">
                <a:solidFill>
                  <a:schemeClr val="tx1"/>
                </a:solidFill>
                <a:latin typeface="Dosis" charset="0"/>
                <a:ea typeface="Dosis" charset="0"/>
                <a:cs typeface="Dosis" charset="0"/>
              </a:rPr>
              <a:t>[ 0 , 1 ].</a:t>
            </a:r>
          </a:p>
          <a:p>
            <a:pPr algn="just"/>
            <a:endParaRPr lang="es-ES_tradnl" sz="2400" dirty="0">
              <a:solidFill>
                <a:schemeClr val="tx1"/>
              </a:solidFill>
              <a:latin typeface="Dosis" charset="0"/>
              <a:ea typeface="Dosis" charset="0"/>
              <a:cs typeface="Dosis" charset="0"/>
            </a:endParaRPr>
          </a:p>
          <a:p>
            <a:pPr algn="just"/>
            <a:r>
              <a:rPr lang="es-ES_tradnl" sz="2400" dirty="0">
                <a:solidFill>
                  <a:schemeClr val="tx1"/>
                </a:solidFill>
                <a:latin typeface="Dosis" charset="0"/>
                <a:ea typeface="Dosis" charset="0"/>
                <a:cs typeface="Dosis" charset="0"/>
              </a:rPr>
              <a:t>A</a:t>
            </a:r>
            <a:r>
              <a:rPr lang="es-ES_tradnl" sz="2400" dirty="0" smtClean="0">
                <a:solidFill>
                  <a:schemeClr val="tx1"/>
                </a:solidFill>
                <a:latin typeface="Dosis" charset="0"/>
                <a:ea typeface="Dosis" charset="0"/>
                <a:cs typeface="Dosis" charset="0"/>
              </a:rPr>
              <a:t>signa </a:t>
            </a:r>
            <a:r>
              <a:rPr lang="es-ES_tradnl" sz="2400" dirty="0">
                <a:solidFill>
                  <a:schemeClr val="tx1"/>
                </a:solidFill>
                <a:latin typeface="Dosis" charset="0"/>
                <a:ea typeface="Dosis" charset="0"/>
                <a:cs typeface="Dosis" charset="0"/>
              </a:rPr>
              <a:t>probabilidades decimales a cada clase en un caso de clases múltiples. </a:t>
            </a:r>
          </a:p>
        </p:txBody>
      </p:sp>
      <p:sp>
        <p:nvSpPr>
          <p:cNvPr id="8"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FUNCIONES DE ACTIVACION</a:t>
            </a:r>
            <a:endParaRPr lang="en-US" b="1" dirty="0">
              <a:ln w="6350">
                <a:solidFill>
                  <a:schemeClr val="tx1"/>
                </a:solidFill>
              </a:ln>
              <a:latin typeface="Dosis" charset="0"/>
              <a:ea typeface="Dosis" charset="0"/>
              <a:cs typeface="Dosis" charset="0"/>
            </a:endParaRPr>
          </a:p>
        </p:txBody>
      </p:sp>
      <p:pic>
        <p:nvPicPr>
          <p:cNvPr id="31748" name="Picture 4" descr="https://paper-attachments.dropbox.com/s_D13D550155CF5631681A1559B1AB7E27E33245B0659FE4A4DAAC44F02D109C16_1555636680079_Captura+de+Pantalla+2019-04-18+a+las+20.13.4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486" y="1965960"/>
            <a:ext cx="5707693" cy="3497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57891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53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dirty="0" smtClean="0">
                <a:ln w="6350">
                  <a:noFill/>
                </a:ln>
                <a:solidFill>
                  <a:schemeClr val="bg1"/>
                </a:solidFill>
                <a:latin typeface="Dosis Medium" charset="0"/>
                <a:ea typeface="Dosis Medium" charset="0"/>
                <a:cs typeface="Dosis Medium" charset="0"/>
              </a:rPr>
              <a:t>BIAS O SESGO</a:t>
            </a:r>
            <a:endParaRPr lang="en-US" sz="2800" dirty="0">
              <a:ln w="6350">
                <a:noFill/>
              </a:ln>
              <a:solidFill>
                <a:schemeClr val="bg1"/>
              </a:solidFill>
              <a:latin typeface="Dosis Medium" charset="0"/>
              <a:ea typeface="Dosis Medium" charset="0"/>
              <a:cs typeface="Dosis Medium"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519112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BIAS O SESGO</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676028" y="2350813"/>
            <a:ext cx="5302395" cy="2308324"/>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La neurona de sesgo es una neurona especial añadida a cada capa de la red neuronal, que simplemente almacena el valor de 1. Esto hace posible mover o trasladar la función </a:t>
            </a:r>
            <a:r>
              <a:rPr lang="es-ES_tradnl" sz="2400" dirty="0" smtClean="0">
                <a:solidFill>
                  <a:schemeClr val="tx1"/>
                </a:solidFill>
                <a:latin typeface="Dosis" charset="0"/>
                <a:ea typeface="Dosis" charset="0"/>
                <a:cs typeface="Dosis" charset="0"/>
              </a:rPr>
              <a:t>del </a:t>
            </a:r>
            <a:r>
              <a:rPr lang="es-ES_tradnl" sz="2400" dirty="0" smtClean="0">
                <a:solidFill>
                  <a:srgbClr val="F53160"/>
                </a:solidFill>
                <a:latin typeface="Dosis" charset="0"/>
                <a:ea typeface="Dosis" charset="0"/>
                <a:cs typeface="Dosis" charset="0"/>
              </a:rPr>
              <a:t>origen de las coordenadas</a:t>
            </a:r>
            <a:r>
              <a:rPr lang="es-ES_tradnl" sz="2400" dirty="0" smtClean="0">
                <a:solidFill>
                  <a:schemeClr val="tx1"/>
                </a:solidFill>
                <a:latin typeface="Dosis" charset="0"/>
                <a:ea typeface="Dosis" charset="0"/>
                <a:cs typeface="Dosis" charset="0"/>
              </a:rPr>
              <a:t>.</a:t>
            </a:r>
          </a:p>
        </p:txBody>
      </p:sp>
      <p:pic>
        <p:nvPicPr>
          <p:cNvPr id="8" name="Imagen 7"/>
          <p:cNvPicPr>
            <a:picLocks noChangeAspect="1"/>
          </p:cNvPicPr>
          <p:nvPr/>
        </p:nvPicPr>
        <p:blipFill rotWithShape="1">
          <a:blip r:embed="rId4">
            <a:extLst>
              <a:ext uri="{28A0092B-C50C-407E-A947-70E740481C1C}">
                <a14:useLocalDpi xmlns:a14="http://schemas.microsoft.com/office/drawing/2010/main" val="0"/>
              </a:ext>
            </a:extLst>
          </a:blip>
          <a:srcRect l="8488" t="30450" r="62201" b="24858"/>
          <a:stretch/>
        </p:blipFill>
        <p:spPr>
          <a:xfrm>
            <a:off x="7154949" y="1804001"/>
            <a:ext cx="3863500" cy="3681647"/>
          </a:xfrm>
          <a:prstGeom prst="rect">
            <a:avLst/>
          </a:prstGeom>
        </p:spPr>
      </p:pic>
    </p:spTree>
    <p:extLst>
      <p:ext uri="{BB962C8B-B14F-4D97-AF65-F5344CB8AC3E}">
        <p14:creationId xmlns:p14="http://schemas.microsoft.com/office/powerpoint/2010/main" val="3570813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BIAS O SESGO</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6336974" y="1750940"/>
            <a:ext cx="4876617" cy="3416320"/>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En </a:t>
            </a:r>
            <a:r>
              <a:rPr lang="es-ES_tradnl" sz="2400" dirty="0">
                <a:solidFill>
                  <a:schemeClr val="tx1"/>
                </a:solidFill>
                <a:latin typeface="Dosis" charset="0"/>
                <a:ea typeface="Dosis" charset="0"/>
                <a:cs typeface="Dosis" charset="0"/>
              </a:rPr>
              <a:t>muchos casos, es necesario mover toda la función </a:t>
            </a:r>
            <a:r>
              <a:rPr lang="es-ES_tradnl" sz="2400" dirty="0" smtClean="0">
                <a:solidFill>
                  <a:schemeClr val="tx1"/>
                </a:solidFill>
                <a:latin typeface="Dosis" charset="0"/>
                <a:ea typeface="Dosis" charset="0"/>
                <a:cs typeface="Dosis" charset="0"/>
              </a:rPr>
              <a:t>arriba o hacia abajo para </a:t>
            </a:r>
            <a:r>
              <a:rPr lang="es-ES_tradnl" sz="2400" dirty="0">
                <a:solidFill>
                  <a:schemeClr val="tx1"/>
                </a:solidFill>
                <a:latin typeface="Dosis" charset="0"/>
                <a:ea typeface="Dosis" charset="0"/>
                <a:cs typeface="Dosis" charset="0"/>
              </a:rPr>
              <a:t>generar los valores de salida requeridos, lo que es posible gracias al sesgo. Aunque las redes neuronales pueden funcionar sin neuronas sesgadas, en realidad, casi siempre </a:t>
            </a:r>
            <a:r>
              <a:rPr lang="es-ES_tradnl" sz="2400" dirty="0" smtClean="0">
                <a:solidFill>
                  <a:schemeClr val="tx1"/>
                </a:solidFill>
                <a:latin typeface="Dosis" charset="0"/>
                <a:ea typeface="Dosis" charset="0"/>
                <a:cs typeface="Dosis" charset="0"/>
              </a:rPr>
              <a:t>son necesarias para </a:t>
            </a:r>
            <a:r>
              <a:rPr lang="es-ES_tradnl" sz="2400" dirty="0" smtClean="0">
                <a:solidFill>
                  <a:srgbClr val="F53160"/>
                </a:solidFill>
                <a:latin typeface="Dosis" charset="0"/>
                <a:ea typeface="Dosis" charset="0"/>
                <a:cs typeface="Dosis" charset="0"/>
              </a:rPr>
              <a:t>construir un modelo optimo.</a:t>
            </a:r>
            <a:endParaRPr lang="es-ES_tradnl" sz="2400" dirty="0">
              <a:solidFill>
                <a:srgbClr val="F53160"/>
              </a:solidFill>
              <a:latin typeface="Dosis" charset="0"/>
              <a:ea typeface="Dosis" charset="0"/>
              <a:cs typeface="Dosis" charset="0"/>
            </a:endParaRPr>
          </a:p>
          <a:p>
            <a:pPr algn="just"/>
            <a:endParaRPr lang="es-ES_tradnl" sz="2400" dirty="0">
              <a:solidFill>
                <a:schemeClr val="tx1"/>
              </a:solidFill>
              <a:latin typeface="Dosis" charset="0"/>
              <a:ea typeface="Dosis" charset="0"/>
              <a:cs typeface="Dosis" charset="0"/>
            </a:endParaRPr>
          </a:p>
        </p:txBody>
      </p:sp>
      <p:pic>
        <p:nvPicPr>
          <p:cNvPr id="36866" name="Picture 2" descr="magen relacionada"/>
          <p:cNvPicPr>
            <a:picLocks noChangeAspect="1" noChangeArrowheads="1"/>
          </p:cNvPicPr>
          <p:nvPr/>
        </p:nvPicPr>
        <p:blipFill rotWithShape="1">
          <a:blip r:embed="rId4">
            <a:extLst>
              <a:ext uri="{28A0092B-C50C-407E-A947-70E740481C1C}">
                <a14:useLocalDpi xmlns:a14="http://schemas.microsoft.com/office/drawing/2010/main" val="0"/>
              </a:ext>
            </a:extLst>
          </a:blip>
          <a:srcRect l="6143" t="5072" r="6357" b="7681"/>
          <a:stretch/>
        </p:blipFill>
        <p:spPr bwMode="auto">
          <a:xfrm>
            <a:off x="478973" y="1919747"/>
            <a:ext cx="5334000" cy="3631592"/>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83037" y="4683152"/>
            <a:ext cx="2679700" cy="609600"/>
          </a:xfrm>
          <a:prstGeom prst="rect">
            <a:avLst/>
          </a:prstGeom>
        </p:spPr>
      </p:pic>
    </p:spTree>
    <p:extLst>
      <p:ext uri="{BB962C8B-B14F-4D97-AF65-F5344CB8AC3E}">
        <p14:creationId xmlns:p14="http://schemas.microsoft.com/office/powerpoint/2010/main" val="10954373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BIAS O SESGO</a:t>
            </a:r>
            <a:endParaRPr lang="en-US" b="1" dirty="0">
              <a:ln w="6350">
                <a:solidFill>
                  <a:schemeClr val="tx1"/>
                </a:solidFill>
              </a:ln>
              <a:latin typeface="Dosis" charset="0"/>
              <a:ea typeface="Dosis" charset="0"/>
              <a:cs typeface="Dosis" charset="0"/>
            </a:endParaRPr>
          </a:p>
        </p:txBody>
      </p:sp>
      <p:pic>
        <p:nvPicPr>
          <p:cNvPr id="36868" name="Picture 4" descr="magen relacionad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090" y="1949164"/>
            <a:ext cx="10611753" cy="4634413"/>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9383" y="1494388"/>
            <a:ext cx="2679700" cy="609600"/>
          </a:xfrm>
          <a:prstGeom prst="rect">
            <a:avLst/>
          </a:prstGeom>
        </p:spPr>
      </p:pic>
      <p:pic>
        <p:nvPicPr>
          <p:cNvPr id="8" name="Imagen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9099" y="1491964"/>
            <a:ext cx="2679700" cy="609600"/>
          </a:xfrm>
          <a:prstGeom prst="rect">
            <a:avLst/>
          </a:prstGeom>
        </p:spPr>
      </p:pic>
      <p:cxnSp>
        <p:nvCxnSpPr>
          <p:cNvPr id="3" name="Conector recto 2"/>
          <p:cNvCxnSpPr/>
          <p:nvPr/>
        </p:nvCxnSpPr>
        <p:spPr>
          <a:xfrm flipH="1">
            <a:off x="9347662" y="1492346"/>
            <a:ext cx="374759" cy="503002"/>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6205679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7" name="Google Shape;145;p21"/>
          <p:cNvPicPr preferRelativeResize="0"/>
          <p:nvPr/>
        </p:nvPicPr>
        <p:blipFill rotWithShape="1">
          <a:blip r:embed="rId3">
            <a:alphaModFix/>
          </a:blip>
          <a:srcRect/>
          <a:stretch/>
        </p:blipFill>
        <p:spPr>
          <a:xfrm>
            <a:off x="1" y="1672"/>
            <a:ext cx="12194975" cy="6856326"/>
          </a:xfrm>
          <a:prstGeom prst="rect">
            <a:avLst/>
          </a:prstGeom>
          <a:noFill/>
          <a:ln>
            <a:noFill/>
          </a:ln>
        </p:spPr>
      </p:pic>
      <p:sp>
        <p:nvSpPr>
          <p:cNvPr id="146" name="Google Shape;146;p21"/>
          <p:cNvSpPr txBox="1"/>
          <p:nvPr/>
        </p:nvSpPr>
        <p:spPr>
          <a:xfrm>
            <a:off x="478973" y="547662"/>
            <a:ext cx="10998900" cy="130371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s-ES_tradnl" sz="4000" b="1" dirty="0" smtClean="0">
                <a:solidFill>
                  <a:srgbClr val="4C6AA3"/>
                </a:solidFill>
                <a:latin typeface="Dosis" charset="0"/>
                <a:ea typeface="Dosis" charset="0"/>
                <a:cs typeface="Dosis" charset="0"/>
              </a:rPr>
              <a:t>INTRODUCCION</a:t>
            </a:r>
          </a:p>
          <a:p>
            <a:pPr marL="0" marR="0" lvl="0" indent="0" algn="ctr" rtl="0">
              <a:spcBef>
                <a:spcPts val="0"/>
              </a:spcBef>
              <a:spcAft>
                <a:spcPts val="0"/>
              </a:spcAft>
              <a:buNone/>
            </a:pPr>
            <a:endParaRPr lang="es-ES_tradnl" sz="1000" b="1" dirty="0" smtClean="0">
              <a:solidFill>
                <a:srgbClr val="4C6AA3"/>
              </a:solidFill>
              <a:latin typeface="Dosis" charset="0"/>
              <a:ea typeface="Dosis" charset="0"/>
              <a:cs typeface="Dosis" charset="0"/>
            </a:endParaRPr>
          </a:p>
          <a:p>
            <a:pPr lvl="0" algn="ctr"/>
            <a:r>
              <a:rPr lang="es-ES_tradnl" sz="3200" dirty="0">
                <a:solidFill>
                  <a:srgbClr val="284C91"/>
                </a:solidFill>
                <a:latin typeface="Dosis Medium" charset="0"/>
                <a:ea typeface="Dosis Medium" charset="0"/>
                <a:cs typeface="Dosis Medium" charset="0"/>
                <a:sym typeface="PT Sans"/>
              </a:rPr>
              <a:t>Fundamentos en </a:t>
            </a:r>
            <a:r>
              <a:rPr lang="es-ES_tradnl" sz="3200" dirty="0">
                <a:solidFill>
                  <a:srgbClr val="F53160"/>
                </a:solidFill>
                <a:latin typeface="Dosis Medium" charset="0"/>
                <a:ea typeface="Dosis Medium" charset="0"/>
                <a:cs typeface="Dosis Medium" charset="0"/>
                <a:sym typeface="PT Sans"/>
              </a:rPr>
              <a:t>Redes Neuronales</a:t>
            </a:r>
            <a:endParaRPr lang="es-ES_tradnl" sz="3200" b="1" dirty="0" smtClean="0">
              <a:solidFill>
                <a:srgbClr val="4C6AA3"/>
              </a:solidFill>
              <a:latin typeface="Dosis" charset="0"/>
              <a:ea typeface="Dosis" charset="0"/>
              <a:cs typeface="Dosis" charset="0"/>
            </a:endParaRPr>
          </a:p>
          <a:p>
            <a:pPr marL="0" marR="0" lvl="0" indent="0" algn="ctr" rtl="0">
              <a:spcBef>
                <a:spcPts val="0"/>
              </a:spcBef>
              <a:spcAft>
                <a:spcPts val="0"/>
              </a:spcAft>
              <a:buNone/>
            </a:pPr>
            <a:endParaRPr lang="es-ES_tradnl" b="1" dirty="0">
              <a:latin typeface="Dosis" charset="0"/>
              <a:ea typeface="Dosis" charset="0"/>
              <a:cs typeface="Dosis" charset="0"/>
            </a:endParaRPr>
          </a:p>
        </p:txBody>
      </p:sp>
      <p:sp>
        <p:nvSpPr>
          <p:cNvPr id="5" name="Google Shape;148;p21"/>
          <p:cNvSpPr txBox="1"/>
          <p:nvPr/>
        </p:nvSpPr>
        <p:spPr>
          <a:xfrm>
            <a:off x="900064" y="2043288"/>
            <a:ext cx="10956528" cy="3263314"/>
          </a:xfrm>
          <a:prstGeom prst="rect">
            <a:avLst/>
          </a:prstGeom>
          <a:noFill/>
          <a:ln>
            <a:noFill/>
          </a:ln>
        </p:spPr>
        <p:txBody>
          <a:bodyPr spcFirstLastPara="1" wrap="square" lIns="91425" tIns="45700" rIns="91425" bIns="45700" anchor="t" anchorCtr="0">
            <a:noAutofit/>
          </a:bodyPr>
          <a:lstStyle/>
          <a:p>
            <a:pPr marL="804863" lvl="4" indent="-319088" algn="just">
              <a:lnSpc>
                <a:spcPct val="150000"/>
              </a:lnSpc>
              <a:buFont typeface="Arial" panose="020B0604020202020204" pitchFamily="34" charset="0"/>
              <a:buChar char="•"/>
            </a:pPr>
            <a:r>
              <a:rPr lang="es-ES_tradnl" sz="2400" dirty="0" err="1" smtClean="0">
                <a:solidFill>
                  <a:srgbClr val="284C91"/>
                </a:solidFill>
                <a:latin typeface="Dosis Medium" charset="0"/>
                <a:ea typeface="Dosis Medium" charset="0"/>
                <a:cs typeface="Dosis Medium" charset="0"/>
                <a:sym typeface="PT Sans"/>
              </a:rPr>
              <a:t>Perceptron</a:t>
            </a:r>
            <a:endParaRPr lang="es-ES_tradnl" sz="2400" dirty="0" smtClean="0">
              <a:solidFill>
                <a:srgbClr val="284C91"/>
              </a:solidFill>
              <a:latin typeface="Dosis Medium" charset="0"/>
              <a:ea typeface="Dosis Medium" charset="0"/>
              <a:cs typeface="Dosis Medium" charset="0"/>
              <a:sym typeface="PT Sans"/>
            </a:endParaRPr>
          </a:p>
          <a:p>
            <a:pPr marL="804863" lvl="4" indent="-319088" algn="just">
              <a:lnSpc>
                <a:spcPct val="150000"/>
              </a:lnSpc>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Funciones Lógicas</a:t>
            </a:r>
          </a:p>
          <a:p>
            <a:pPr marL="804863" lvl="4" indent="-319088" algn="just">
              <a:lnSpc>
                <a:spcPct val="150000"/>
              </a:lnSpc>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Problema XOR</a:t>
            </a:r>
          </a:p>
          <a:p>
            <a:pPr marL="804863" lvl="4" indent="-319088" algn="just">
              <a:lnSpc>
                <a:spcPct val="150000"/>
              </a:lnSpc>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Funciones de Activación</a:t>
            </a:r>
          </a:p>
          <a:p>
            <a:pPr marL="804863" lvl="4" indent="-319088" algn="just">
              <a:lnSpc>
                <a:spcPct val="150000"/>
              </a:lnSpc>
              <a:buFont typeface="Arial" panose="020B0604020202020204" pitchFamily="34" charset="0"/>
              <a:buChar char="•"/>
            </a:pPr>
            <a:r>
              <a:rPr lang="es-ES_tradnl" sz="2400" dirty="0" err="1" smtClean="0">
                <a:solidFill>
                  <a:srgbClr val="284C91"/>
                </a:solidFill>
                <a:latin typeface="Dosis Medium" charset="0"/>
                <a:ea typeface="Dosis Medium" charset="0"/>
                <a:cs typeface="Dosis Medium" charset="0"/>
                <a:sym typeface="PT Sans"/>
              </a:rPr>
              <a:t>Softmax</a:t>
            </a:r>
            <a:endParaRPr lang="es-ES_tradnl" sz="2400" dirty="0" smtClean="0">
              <a:solidFill>
                <a:srgbClr val="284C91"/>
              </a:solidFill>
              <a:latin typeface="Dosis Medium" charset="0"/>
              <a:ea typeface="Dosis Medium" charset="0"/>
              <a:cs typeface="Dosis Medium" charset="0"/>
              <a:sym typeface="PT Sans"/>
            </a:endParaRPr>
          </a:p>
          <a:p>
            <a:pPr marL="804863" lvl="4" indent="-319088" algn="just">
              <a:lnSpc>
                <a:spcPct val="150000"/>
              </a:lnSpc>
              <a:buFont typeface="Arial" panose="020B0604020202020204" pitchFamily="34" charset="0"/>
              <a:buChar char="•"/>
            </a:pPr>
            <a:r>
              <a:rPr lang="es-ES_tradnl" sz="2400" dirty="0" err="1" smtClean="0">
                <a:solidFill>
                  <a:srgbClr val="284C91"/>
                </a:solidFill>
                <a:latin typeface="Dosis Medium" charset="0"/>
                <a:ea typeface="Dosis Medium" charset="0"/>
                <a:cs typeface="Dosis Medium" charset="0"/>
                <a:sym typeface="PT Sans"/>
              </a:rPr>
              <a:t>Bias</a:t>
            </a:r>
            <a:endParaRPr lang="es-ES_tradnl" sz="2400" dirty="0" smtClean="0">
              <a:solidFill>
                <a:srgbClr val="284C91"/>
              </a:solidFill>
              <a:latin typeface="Dosis Medium" charset="0"/>
              <a:ea typeface="Dosis Medium" charset="0"/>
              <a:cs typeface="Dosis Medium" charset="0"/>
              <a:sym typeface="PT Sans"/>
            </a:endParaRPr>
          </a:p>
        </p:txBody>
      </p:sp>
      <p:sp>
        <p:nvSpPr>
          <p:cNvPr id="6" name="Google Shape;148;p21"/>
          <p:cNvSpPr txBox="1"/>
          <p:nvPr/>
        </p:nvSpPr>
        <p:spPr>
          <a:xfrm>
            <a:off x="6043213" y="2078943"/>
            <a:ext cx="5931478" cy="3318606"/>
          </a:xfrm>
          <a:prstGeom prst="rect">
            <a:avLst/>
          </a:prstGeom>
          <a:noFill/>
          <a:ln>
            <a:noFill/>
          </a:ln>
        </p:spPr>
        <p:txBody>
          <a:bodyPr spcFirstLastPara="1" wrap="square" lIns="91425" tIns="45700" rIns="91425" bIns="45700" anchor="t" anchorCtr="0">
            <a:noAutofit/>
          </a:bodyPr>
          <a:lstStyle/>
          <a:p>
            <a:pPr marL="285750" indent="-285750" algn="just">
              <a:lnSpc>
                <a:spcPct val="150000"/>
              </a:lnSpc>
              <a:buFont typeface="Arial" panose="020B0604020202020204" pitchFamily="34" charset="0"/>
              <a:buChar char="•"/>
            </a:pPr>
            <a:r>
              <a:rPr lang="es-ES_tradnl" sz="2400" dirty="0" err="1">
                <a:solidFill>
                  <a:srgbClr val="284C91"/>
                </a:solidFill>
                <a:latin typeface="Dosis Medium" charset="0"/>
                <a:ea typeface="Dosis Medium" charset="0"/>
                <a:cs typeface="Dosis Medium" charset="0"/>
                <a:sym typeface="PT Sans"/>
              </a:rPr>
              <a:t>Perceptron</a:t>
            </a:r>
            <a:r>
              <a:rPr lang="es-ES_tradnl" sz="2400" dirty="0">
                <a:solidFill>
                  <a:srgbClr val="284C91"/>
                </a:solidFill>
                <a:latin typeface="Dosis Medium" charset="0"/>
                <a:ea typeface="Dosis Medium" charset="0"/>
                <a:cs typeface="Dosis Medium" charset="0"/>
                <a:sym typeface="PT Sans"/>
              </a:rPr>
              <a:t> Multicapa </a:t>
            </a:r>
            <a:r>
              <a:rPr lang="es-ES_tradnl" sz="2400" dirty="0" smtClean="0">
                <a:solidFill>
                  <a:srgbClr val="284C91"/>
                </a:solidFill>
                <a:latin typeface="Dosis Medium" charset="0"/>
                <a:ea typeface="Dosis Medium" charset="0"/>
                <a:cs typeface="Dosis Medium" charset="0"/>
                <a:sym typeface="PT Sans"/>
              </a:rPr>
              <a:t>MLP</a:t>
            </a:r>
          </a:p>
          <a:p>
            <a:pPr marL="285750" marR="0" lvl="0" indent="-285750" algn="just" rtl="0">
              <a:lnSpc>
                <a:spcPct val="150000"/>
              </a:lnSpc>
              <a:spcBef>
                <a:spcPts val="0"/>
              </a:spcBef>
              <a:spcAft>
                <a:spcPts val="0"/>
              </a:spcAft>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Entrenamiento de una red</a:t>
            </a:r>
          </a:p>
          <a:p>
            <a:pPr marL="285750" marR="0" lvl="0" indent="-285750" algn="just" rtl="0">
              <a:lnSpc>
                <a:spcPct val="150000"/>
              </a:lnSpc>
              <a:spcBef>
                <a:spcPts val="0"/>
              </a:spcBef>
              <a:spcAft>
                <a:spcPts val="0"/>
              </a:spcAft>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Forward y </a:t>
            </a:r>
            <a:r>
              <a:rPr lang="es-ES_tradnl" sz="2400" dirty="0" err="1" smtClean="0">
                <a:solidFill>
                  <a:srgbClr val="284C91"/>
                </a:solidFill>
                <a:latin typeface="Dosis Medium" charset="0"/>
                <a:ea typeface="Dosis Medium" charset="0"/>
                <a:cs typeface="Dosis Medium" charset="0"/>
                <a:sym typeface="PT Sans"/>
              </a:rPr>
              <a:t>Backward</a:t>
            </a:r>
            <a:r>
              <a:rPr lang="es-ES_tradnl" sz="2400" dirty="0" smtClean="0">
                <a:solidFill>
                  <a:srgbClr val="284C91"/>
                </a:solidFill>
                <a:latin typeface="Dosis Medium" charset="0"/>
                <a:ea typeface="Dosis Medium" charset="0"/>
                <a:cs typeface="Dosis Medium" charset="0"/>
                <a:sym typeface="PT Sans"/>
              </a:rPr>
              <a:t> </a:t>
            </a:r>
            <a:r>
              <a:rPr lang="es-ES_tradnl" sz="2400" dirty="0" err="1" smtClean="0">
                <a:solidFill>
                  <a:srgbClr val="284C91"/>
                </a:solidFill>
                <a:latin typeface="Dosis Medium" charset="0"/>
                <a:ea typeface="Dosis Medium" charset="0"/>
                <a:cs typeface="Dosis Medium" charset="0"/>
                <a:sym typeface="PT Sans"/>
              </a:rPr>
              <a:t>Propagation</a:t>
            </a:r>
            <a:endParaRPr lang="es-ES_tradnl" sz="2400" dirty="0" smtClean="0">
              <a:solidFill>
                <a:srgbClr val="284C91"/>
              </a:solidFill>
              <a:latin typeface="Dosis Medium" charset="0"/>
              <a:ea typeface="Dosis Medium" charset="0"/>
              <a:cs typeface="Dosis Medium" charset="0"/>
              <a:sym typeface="PT Sans"/>
            </a:endParaRPr>
          </a:p>
          <a:p>
            <a:pPr marL="285750" marR="0" lvl="0" indent="-285750" algn="just" rtl="0">
              <a:lnSpc>
                <a:spcPct val="150000"/>
              </a:lnSpc>
              <a:spcBef>
                <a:spcPts val="0"/>
              </a:spcBef>
              <a:spcAft>
                <a:spcPts val="0"/>
              </a:spcAft>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Demostración</a:t>
            </a:r>
          </a:p>
          <a:p>
            <a:pPr marL="285750" marR="0" lvl="0" indent="-285750" algn="just" rtl="0">
              <a:lnSpc>
                <a:spcPct val="150000"/>
              </a:lnSpc>
              <a:spcBef>
                <a:spcPts val="0"/>
              </a:spcBef>
              <a:spcAft>
                <a:spcPts val="0"/>
              </a:spcAft>
              <a:buFont typeface="Arial" panose="020B0604020202020204" pitchFamily="34" charset="0"/>
              <a:buChar char="•"/>
            </a:pPr>
            <a:r>
              <a:rPr lang="es-ES_tradnl" sz="2400" dirty="0" smtClean="0">
                <a:solidFill>
                  <a:srgbClr val="284C91"/>
                </a:solidFill>
                <a:latin typeface="Dosis Medium" charset="0"/>
                <a:ea typeface="Dosis Medium" charset="0"/>
                <a:cs typeface="Dosis Medium" charset="0"/>
                <a:sym typeface="PT Sans"/>
              </a:rPr>
              <a:t>Descenso del Gradiente</a:t>
            </a:r>
          </a:p>
        </p:txBody>
      </p:sp>
    </p:spTree>
    <p:extLst>
      <p:ext uri="{BB962C8B-B14F-4D97-AF65-F5344CB8AC3E}">
        <p14:creationId xmlns:p14="http://schemas.microsoft.com/office/powerpoint/2010/main" val="5531197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BIAS O SESGO</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669472" y="1691093"/>
            <a:ext cx="10808402" cy="1200329"/>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Un </a:t>
            </a:r>
            <a:r>
              <a:rPr lang="es-ES_tradnl" sz="2400" dirty="0" err="1">
                <a:solidFill>
                  <a:schemeClr val="tx1"/>
                </a:solidFill>
                <a:latin typeface="Dosis" charset="0"/>
                <a:ea typeface="Dosis" charset="0"/>
                <a:cs typeface="Dosis" charset="0"/>
              </a:rPr>
              <a:t>bias</a:t>
            </a:r>
            <a:r>
              <a:rPr lang="es-ES_tradnl" sz="2400" dirty="0">
                <a:solidFill>
                  <a:schemeClr val="tx1"/>
                </a:solidFill>
                <a:latin typeface="Dosis" charset="0"/>
                <a:ea typeface="Dosis" charset="0"/>
                <a:cs typeface="Dosis" charset="0"/>
              </a:rPr>
              <a:t> o sesgo incrementa la flexibilidad de un modelo. Por ejemplo, a continuación presentamos un problema de regresión de dos </a:t>
            </a:r>
            <a:r>
              <a:rPr lang="es-ES_tradnl" sz="2400" dirty="0" smtClean="0">
                <a:solidFill>
                  <a:schemeClr val="tx1"/>
                </a:solidFill>
                <a:latin typeface="Dosis" charset="0"/>
                <a:ea typeface="Dosis" charset="0"/>
                <a:cs typeface="Dosis" charset="0"/>
              </a:rPr>
              <a:t>variables. </a:t>
            </a:r>
            <a:r>
              <a:rPr lang="es-ES_tradnl" sz="2400" dirty="0">
                <a:solidFill>
                  <a:schemeClr val="tx1"/>
                </a:solidFill>
                <a:latin typeface="Dosis" charset="0"/>
                <a:ea typeface="Dosis" charset="0"/>
                <a:cs typeface="Dosis" charset="0"/>
              </a:rPr>
              <a:t>S</a:t>
            </a:r>
            <a:r>
              <a:rPr lang="es-ES_tradnl" sz="2400" dirty="0" smtClean="0">
                <a:solidFill>
                  <a:schemeClr val="tx1"/>
                </a:solidFill>
                <a:latin typeface="Dosis" charset="0"/>
                <a:ea typeface="Dosis" charset="0"/>
                <a:cs typeface="Dosis" charset="0"/>
              </a:rPr>
              <a:t>in </a:t>
            </a:r>
            <a:r>
              <a:rPr lang="es-ES_tradnl" sz="2400" dirty="0">
                <a:solidFill>
                  <a:schemeClr val="tx1"/>
                </a:solidFill>
                <a:latin typeface="Dosis" charset="0"/>
                <a:ea typeface="Dosis" charset="0"/>
                <a:cs typeface="Dosis" charset="0"/>
              </a:rPr>
              <a:t>el </a:t>
            </a:r>
            <a:r>
              <a:rPr lang="es-ES_tradnl" sz="2400" dirty="0" err="1">
                <a:solidFill>
                  <a:schemeClr val="tx1"/>
                </a:solidFill>
                <a:latin typeface="Dosis" charset="0"/>
                <a:ea typeface="Dosis" charset="0"/>
                <a:cs typeface="Dosis" charset="0"/>
              </a:rPr>
              <a:t>bias</a:t>
            </a:r>
            <a:r>
              <a:rPr lang="es-ES_tradnl" sz="2400" dirty="0">
                <a:solidFill>
                  <a:schemeClr val="tx1"/>
                </a:solidFill>
                <a:latin typeface="Dosis" charset="0"/>
                <a:ea typeface="Dosis" charset="0"/>
                <a:cs typeface="Dosis" charset="0"/>
              </a:rPr>
              <a:t>, la función </a:t>
            </a:r>
            <a:r>
              <a:rPr lang="es-ES_tradnl" sz="2400" dirty="0" err="1">
                <a:solidFill>
                  <a:schemeClr val="tx1"/>
                </a:solidFill>
                <a:latin typeface="Dosis" charset="0"/>
                <a:ea typeface="Dosis" charset="0"/>
                <a:cs typeface="Dosis" charset="0"/>
              </a:rPr>
              <a:t>ReLU</a:t>
            </a:r>
            <a:r>
              <a:rPr lang="es-ES_tradnl" sz="2400" dirty="0">
                <a:solidFill>
                  <a:schemeClr val="tx1"/>
                </a:solidFill>
                <a:latin typeface="Dosis" charset="0"/>
                <a:ea typeface="Dosis" charset="0"/>
                <a:cs typeface="Dosis" charset="0"/>
              </a:rPr>
              <a:t> no puede desviarse del </a:t>
            </a:r>
            <a:r>
              <a:rPr lang="es-ES_tradnl" sz="2400" dirty="0">
                <a:solidFill>
                  <a:srgbClr val="F53160"/>
                </a:solidFill>
                <a:latin typeface="Dosis" charset="0"/>
                <a:ea typeface="Dosis" charset="0"/>
                <a:cs typeface="Dosis" charset="0"/>
              </a:rPr>
              <a:t>origen de las coordenadas (0,0) </a:t>
            </a:r>
            <a:r>
              <a:rPr lang="es-ES_tradnl" sz="2400" dirty="0">
                <a:solidFill>
                  <a:schemeClr val="tx1"/>
                </a:solidFill>
                <a:latin typeface="Dosis" charset="0"/>
                <a:ea typeface="Dosis" charset="0"/>
                <a:cs typeface="Dosis" charset="0"/>
              </a:rPr>
              <a:t>valor </a:t>
            </a:r>
            <a:r>
              <a:rPr lang="es-ES_tradnl" sz="2400" dirty="0" smtClean="0">
                <a:solidFill>
                  <a:schemeClr val="tx1"/>
                </a:solidFill>
                <a:latin typeface="Dosis" charset="0"/>
                <a:ea typeface="Dosis" charset="0"/>
                <a:cs typeface="Dosis" charset="0"/>
              </a:rPr>
              <a:t>cero.</a:t>
            </a:r>
            <a:endParaRPr lang="es-ES_tradnl" sz="2400" dirty="0">
              <a:solidFill>
                <a:schemeClr val="tx1"/>
              </a:solidFill>
              <a:latin typeface="Dosis" charset="0"/>
              <a:ea typeface="Dosis" charset="0"/>
              <a:cs typeface="Dosis" charset="0"/>
            </a:endParaRPr>
          </a:p>
        </p:txBody>
      </p:sp>
      <p:pic>
        <p:nvPicPr>
          <p:cNvPr id="38914" name="Picture 2" descr="https://paper-attachments.dropbox.com/s_D13D550155CF5631681A1559B1AB7E27E33245B0659FE4A4DAAC44F02D109C16_1555527536335_nsDCc.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9277" y="2874504"/>
            <a:ext cx="38100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38916" name="Picture 4" descr="https://paper-attachments.dropbox.com/s_D13D550155CF5631681A1559B1AB7E27E33245B0659FE4A4DAAC44F02D109C16_1555527541428_7rl1h.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57126" y="2874504"/>
            <a:ext cx="3810000" cy="28575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2585054" y="5700022"/>
            <a:ext cx="1278445" cy="461665"/>
          </a:xfrm>
          <a:prstGeom prst="rect">
            <a:avLst/>
          </a:prstGeom>
        </p:spPr>
        <p:txBody>
          <a:bodyPr wrap="square">
            <a:spAutoFit/>
          </a:bodyPr>
          <a:lstStyle/>
          <a:p>
            <a:pPr algn="ctr"/>
            <a:r>
              <a:rPr lang="es-ES_tradnl" sz="2400" dirty="0" smtClean="0">
                <a:solidFill>
                  <a:srgbClr val="F53160"/>
                </a:solidFill>
                <a:latin typeface="Dosis Medium" charset="0"/>
                <a:ea typeface="Dosis Medium" charset="0"/>
                <a:cs typeface="Dosis Medium" charset="0"/>
              </a:rPr>
              <a:t>SIN BIAS</a:t>
            </a:r>
            <a:endParaRPr lang="es-ES_tradnl" dirty="0">
              <a:solidFill>
                <a:srgbClr val="F53160"/>
              </a:solidFill>
              <a:latin typeface="Dosis Medium" charset="0"/>
              <a:ea typeface="Dosis Medium" charset="0"/>
              <a:cs typeface="Dosis Medium" charset="0"/>
            </a:endParaRPr>
          </a:p>
        </p:txBody>
      </p:sp>
      <p:sp>
        <p:nvSpPr>
          <p:cNvPr id="11" name="Rectángulo 10"/>
          <p:cNvSpPr/>
          <p:nvPr/>
        </p:nvSpPr>
        <p:spPr>
          <a:xfrm>
            <a:off x="8016569" y="5695466"/>
            <a:ext cx="1278445" cy="461665"/>
          </a:xfrm>
          <a:prstGeom prst="rect">
            <a:avLst/>
          </a:prstGeom>
        </p:spPr>
        <p:txBody>
          <a:bodyPr wrap="square">
            <a:spAutoFit/>
          </a:bodyPr>
          <a:lstStyle/>
          <a:p>
            <a:pPr algn="ctr"/>
            <a:r>
              <a:rPr lang="es-ES_tradnl" sz="2400" dirty="0" smtClean="0">
                <a:solidFill>
                  <a:srgbClr val="F53160"/>
                </a:solidFill>
                <a:latin typeface="Dosis Medium" charset="0"/>
                <a:ea typeface="Dosis Medium" charset="0"/>
                <a:cs typeface="Dosis Medium" charset="0"/>
              </a:rPr>
              <a:t>BIAS</a:t>
            </a:r>
            <a:endParaRPr lang="es-ES_tradnl" dirty="0">
              <a:solidFill>
                <a:srgbClr val="F53160"/>
              </a:solidFill>
              <a:latin typeface="Dosis Medium" charset="0"/>
              <a:ea typeface="Dosis Medium" charset="0"/>
              <a:cs typeface="Dosis Medium" charset="0"/>
            </a:endParaRPr>
          </a:p>
        </p:txBody>
      </p:sp>
    </p:spTree>
    <p:extLst>
      <p:ext uri="{BB962C8B-B14F-4D97-AF65-F5344CB8AC3E}">
        <p14:creationId xmlns:p14="http://schemas.microsoft.com/office/powerpoint/2010/main" val="14716442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DB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b="1" dirty="0" smtClean="0">
                <a:ln w="6350">
                  <a:noFill/>
                </a:ln>
                <a:solidFill>
                  <a:schemeClr val="bg1"/>
                </a:solidFill>
                <a:latin typeface="Dosis SemiBold" charset="0"/>
                <a:ea typeface="Dosis SemiBold" charset="0"/>
                <a:cs typeface="Dosis SemiBold" charset="0"/>
              </a:rPr>
              <a:t>PERCEPTRON MULTICAPA</a:t>
            </a:r>
            <a:endParaRPr lang="en-US" sz="2800" b="1" dirty="0">
              <a:ln w="6350">
                <a:noFill/>
              </a:ln>
              <a:solidFill>
                <a:schemeClr val="bg1"/>
              </a:solidFill>
              <a:latin typeface="Dosis SemiBold" charset="0"/>
              <a:ea typeface="Dosis SemiBold" charset="0"/>
              <a:cs typeface="Dosis SemiBold"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111045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PERCEPTRON MULTICAPA</a:t>
            </a:r>
            <a:endParaRPr lang="en-US" b="1" dirty="0">
              <a:ln w="6350">
                <a:solidFill>
                  <a:schemeClr val="tx1"/>
                </a:solidFill>
              </a:ln>
              <a:latin typeface="Dosis" charset="0"/>
              <a:ea typeface="Dosis" charset="0"/>
              <a:cs typeface="Dosis" charset="0"/>
            </a:endParaRPr>
          </a:p>
        </p:txBody>
      </p:sp>
      <p:sp>
        <p:nvSpPr>
          <p:cNvPr id="2" name="Rectángulo 1"/>
          <p:cNvSpPr/>
          <p:nvPr/>
        </p:nvSpPr>
        <p:spPr>
          <a:xfrm>
            <a:off x="2710543" y="5780314"/>
            <a:ext cx="7347857" cy="75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1774614" y="5180149"/>
            <a:ext cx="8407618" cy="1200329"/>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Una red neuronal es una construcción matemática que puede </a:t>
            </a:r>
            <a:r>
              <a:rPr lang="es-ES_tradnl" sz="2400" dirty="0">
                <a:solidFill>
                  <a:srgbClr val="F53160"/>
                </a:solidFill>
                <a:latin typeface="Dosis" charset="0"/>
                <a:ea typeface="Dosis" charset="0"/>
                <a:cs typeface="Dosis" charset="0"/>
              </a:rPr>
              <a:t>aproximar casi cualquier función </a:t>
            </a:r>
            <a:r>
              <a:rPr lang="es-ES_tradnl" sz="2400" dirty="0">
                <a:solidFill>
                  <a:schemeClr val="tx1"/>
                </a:solidFill>
                <a:latin typeface="Dosis" charset="0"/>
                <a:ea typeface="Dosis" charset="0"/>
                <a:cs typeface="Dosis" charset="0"/>
              </a:rPr>
              <a:t>y generar predicciones para problemas complejos</a:t>
            </a:r>
            <a:endParaRPr lang="es-ES_tradnl" sz="2400" dirty="0" smtClean="0">
              <a:solidFill>
                <a:schemeClr val="tx1"/>
              </a:solidFill>
              <a:latin typeface="Dosis" charset="0"/>
              <a:ea typeface="Dosis" charset="0"/>
              <a:cs typeface="Dosis" charset="0"/>
            </a:endParaRPr>
          </a:p>
        </p:txBody>
      </p:sp>
      <p:pic>
        <p:nvPicPr>
          <p:cNvPr id="8" name="Imagen 7"/>
          <p:cNvPicPr>
            <a:picLocks noChangeAspect="1"/>
          </p:cNvPicPr>
          <p:nvPr/>
        </p:nvPicPr>
        <p:blipFill rotWithShape="1">
          <a:blip r:embed="rId4">
            <a:extLst>
              <a:ext uri="{28A0092B-C50C-407E-A947-70E740481C1C}">
                <a14:useLocalDpi xmlns:a14="http://schemas.microsoft.com/office/drawing/2010/main" val="0"/>
              </a:ext>
            </a:extLst>
          </a:blip>
          <a:srcRect b="24306"/>
          <a:stretch/>
        </p:blipFill>
        <p:spPr>
          <a:xfrm>
            <a:off x="3088448" y="1446162"/>
            <a:ext cx="6018077" cy="3607758"/>
          </a:xfrm>
          <a:prstGeom prst="rect">
            <a:avLst/>
          </a:prstGeom>
        </p:spPr>
      </p:pic>
    </p:spTree>
    <p:extLst>
      <p:ext uri="{BB962C8B-B14F-4D97-AF65-F5344CB8AC3E}">
        <p14:creationId xmlns:p14="http://schemas.microsoft.com/office/powerpoint/2010/main" val="17545812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ENTRENAMIENTO</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670959" y="1742683"/>
            <a:ext cx="10853056" cy="830997"/>
          </a:xfrm>
          <a:prstGeom prst="rect">
            <a:avLst/>
          </a:prstGeom>
        </p:spPr>
        <p:txBody>
          <a:bodyPr wrap="square">
            <a:spAutoFit/>
          </a:bodyPr>
          <a:lstStyle/>
          <a:p>
            <a:pPr algn="just"/>
            <a:r>
              <a:rPr lang="es-ES_tradnl" sz="2400" dirty="0">
                <a:solidFill>
                  <a:schemeClr val="tx1"/>
                </a:solidFill>
                <a:latin typeface="Dosis" charset="0"/>
                <a:ea typeface="Dosis" charset="0"/>
                <a:cs typeface="Dosis" charset="0"/>
              </a:rPr>
              <a:t>Después de entender la estructura de las redes neuronales, hablaremos sobre como encontrar los pesos y sesgos o </a:t>
            </a:r>
            <a:r>
              <a:rPr lang="es-ES_tradnl" sz="2400" dirty="0" err="1">
                <a:solidFill>
                  <a:schemeClr val="tx1"/>
                </a:solidFill>
                <a:latin typeface="Dosis" charset="0"/>
                <a:ea typeface="Dosis" charset="0"/>
                <a:cs typeface="Dosis" charset="0"/>
              </a:rPr>
              <a:t>bias</a:t>
            </a:r>
            <a:r>
              <a:rPr lang="es-ES_tradnl" sz="2400" dirty="0">
                <a:solidFill>
                  <a:schemeClr val="tx1"/>
                </a:solidFill>
                <a:latin typeface="Dosis" charset="0"/>
                <a:ea typeface="Dosis" charset="0"/>
                <a:cs typeface="Dosis" charset="0"/>
              </a:rPr>
              <a:t> óptimos.</a:t>
            </a:r>
            <a:endParaRPr lang="es-ES_tradnl" sz="2400" dirty="0" smtClean="0">
              <a:solidFill>
                <a:schemeClr val="tx1"/>
              </a:solidFill>
              <a:latin typeface="Dosis" charset="0"/>
              <a:ea typeface="Dosis" charset="0"/>
              <a:cs typeface="Dosis" charset="0"/>
            </a:endParaRPr>
          </a:p>
        </p:txBody>
      </p:sp>
      <p:pic>
        <p:nvPicPr>
          <p:cNvPr id="4" name="Imagen 3"/>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Layer>
                </a14:imgProps>
              </a:ext>
              <a:ext uri="{28A0092B-C50C-407E-A947-70E740481C1C}">
                <a14:useLocalDpi xmlns:a14="http://schemas.microsoft.com/office/drawing/2010/main" val="0"/>
              </a:ext>
            </a:extLst>
          </a:blip>
          <a:stretch>
            <a:fillRect/>
          </a:stretch>
        </p:blipFill>
        <p:spPr>
          <a:xfrm>
            <a:off x="8441871" y="3311283"/>
            <a:ext cx="2223121" cy="1593765"/>
          </a:xfrm>
          <a:prstGeom prst="rect">
            <a:avLst/>
          </a:prstGeom>
        </p:spPr>
      </p:pic>
      <p:sp>
        <p:nvSpPr>
          <p:cNvPr id="5" name="Rectángulo 4"/>
          <p:cNvSpPr/>
          <p:nvPr/>
        </p:nvSpPr>
        <p:spPr>
          <a:xfrm>
            <a:off x="1093523" y="3200225"/>
            <a:ext cx="10007927" cy="2246769"/>
          </a:xfrm>
          <a:prstGeom prst="rect">
            <a:avLst/>
          </a:prstGeom>
        </p:spPr>
        <p:txBody>
          <a:bodyPr wrap="square">
            <a:spAutoFit/>
          </a:bodyPr>
          <a:lstStyle/>
          <a:p>
            <a:pPr marL="457200" indent="-457200" algn="just">
              <a:buFont typeface="+mj-lt"/>
              <a:buAutoNum type="arabicPeriod"/>
            </a:pPr>
            <a:r>
              <a:rPr lang="es-ES_tradnl" sz="2800" dirty="0" smtClean="0">
                <a:solidFill>
                  <a:schemeClr val="tx1"/>
                </a:solidFill>
                <a:latin typeface="Dosis" charset="0"/>
                <a:ea typeface="Dosis" charset="0"/>
                <a:cs typeface="Dosis" charset="0"/>
              </a:rPr>
              <a:t>Pesos </a:t>
            </a:r>
            <a:r>
              <a:rPr lang="es-ES_tradnl" sz="2800" dirty="0">
                <a:solidFill>
                  <a:schemeClr val="tx1"/>
                </a:solidFill>
                <a:latin typeface="Dosis" charset="0"/>
                <a:ea typeface="Dosis" charset="0"/>
                <a:cs typeface="Dosis" charset="0"/>
              </a:rPr>
              <a:t>y </a:t>
            </a:r>
            <a:r>
              <a:rPr lang="es-ES_tradnl" sz="2800" dirty="0" smtClean="0">
                <a:solidFill>
                  <a:schemeClr val="tx1"/>
                </a:solidFill>
                <a:latin typeface="Dosis" charset="0"/>
                <a:ea typeface="Dosis" charset="0"/>
                <a:cs typeface="Dosis" charset="0"/>
              </a:rPr>
              <a:t>sesgos se inician con valores aleatorios.</a:t>
            </a:r>
            <a:endParaRPr lang="es-ES_tradnl" sz="2800" dirty="0">
              <a:solidFill>
                <a:schemeClr val="tx1"/>
              </a:solidFill>
              <a:latin typeface="Dosis" charset="0"/>
              <a:ea typeface="Dosis" charset="0"/>
              <a:cs typeface="Dosis" charset="0"/>
            </a:endParaRPr>
          </a:p>
          <a:p>
            <a:pPr marL="457200" indent="-457200" algn="just">
              <a:buFont typeface="+mj-lt"/>
              <a:buAutoNum type="arabicPeriod"/>
            </a:pPr>
            <a:r>
              <a:rPr lang="es-ES_tradnl" sz="2800" dirty="0" smtClean="0">
                <a:solidFill>
                  <a:schemeClr val="accent6">
                    <a:lumMod val="75000"/>
                  </a:schemeClr>
                </a:solidFill>
                <a:latin typeface="Dosis" charset="0"/>
                <a:ea typeface="Dosis" charset="0"/>
                <a:cs typeface="Dosis" charset="0"/>
              </a:rPr>
              <a:t>Forward </a:t>
            </a:r>
            <a:r>
              <a:rPr lang="es-ES_tradnl" sz="2800" dirty="0" err="1" smtClean="0">
                <a:solidFill>
                  <a:schemeClr val="accent6">
                    <a:lumMod val="75000"/>
                  </a:schemeClr>
                </a:solidFill>
                <a:latin typeface="Dosis" charset="0"/>
                <a:ea typeface="Dosis" charset="0"/>
                <a:cs typeface="Dosis" charset="0"/>
              </a:rPr>
              <a:t>Propagation</a:t>
            </a:r>
            <a:r>
              <a:rPr lang="es-ES_tradnl" sz="2800" dirty="0" smtClean="0">
                <a:solidFill>
                  <a:schemeClr val="accent6">
                    <a:lumMod val="75000"/>
                  </a:schemeClr>
                </a:solidFill>
                <a:latin typeface="Dosis" charset="0"/>
                <a:ea typeface="Dosis" charset="0"/>
                <a:cs typeface="Dosis" charset="0"/>
              </a:rPr>
              <a:t>.</a:t>
            </a:r>
            <a:endParaRPr lang="es-ES_tradnl" sz="2800" dirty="0">
              <a:solidFill>
                <a:schemeClr val="accent6">
                  <a:lumMod val="75000"/>
                </a:schemeClr>
              </a:solidFill>
              <a:latin typeface="Dosis" charset="0"/>
              <a:ea typeface="Dosis" charset="0"/>
              <a:cs typeface="Dosis" charset="0"/>
            </a:endParaRPr>
          </a:p>
          <a:p>
            <a:pPr marL="457200" indent="-457200" algn="just">
              <a:buFont typeface="+mj-lt"/>
              <a:buAutoNum type="arabicPeriod"/>
            </a:pPr>
            <a:r>
              <a:rPr lang="es-ES_tradnl" sz="2800" dirty="0" smtClean="0">
                <a:solidFill>
                  <a:srgbClr val="F53160"/>
                </a:solidFill>
                <a:latin typeface="Dosis" charset="0"/>
                <a:ea typeface="Dosis" charset="0"/>
                <a:cs typeface="Dosis" charset="0"/>
              </a:rPr>
              <a:t>Se calcula el error generado.</a:t>
            </a:r>
          </a:p>
          <a:p>
            <a:pPr marL="457200" indent="-457200" algn="just">
              <a:buFont typeface="+mj-lt"/>
              <a:buAutoNum type="arabicPeriod"/>
            </a:pPr>
            <a:r>
              <a:rPr lang="es-ES_tradnl" sz="2800" dirty="0" err="1" smtClean="0">
                <a:solidFill>
                  <a:schemeClr val="accent2"/>
                </a:solidFill>
                <a:latin typeface="Dosis" charset="0"/>
                <a:ea typeface="Dosis" charset="0"/>
                <a:cs typeface="Dosis" charset="0"/>
              </a:rPr>
              <a:t>Backward</a:t>
            </a:r>
            <a:r>
              <a:rPr lang="es-ES_tradnl" sz="2800" dirty="0" smtClean="0">
                <a:solidFill>
                  <a:schemeClr val="accent2"/>
                </a:solidFill>
                <a:latin typeface="Dosis" charset="0"/>
                <a:ea typeface="Dosis" charset="0"/>
                <a:cs typeface="Dosis" charset="0"/>
              </a:rPr>
              <a:t> </a:t>
            </a:r>
            <a:r>
              <a:rPr lang="es-ES_tradnl" sz="2800" dirty="0" err="1" smtClean="0">
                <a:solidFill>
                  <a:schemeClr val="accent2"/>
                </a:solidFill>
                <a:latin typeface="Dosis" charset="0"/>
                <a:ea typeface="Dosis" charset="0"/>
                <a:cs typeface="Dosis" charset="0"/>
              </a:rPr>
              <a:t>Propagation</a:t>
            </a:r>
            <a:r>
              <a:rPr lang="es-ES_tradnl" sz="2800" dirty="0" smtClean="0">
                <a:solidFill>
                  <a:schemeClr val="accent2"/>
                </a:solidFill>
                <a:latin typeface="Dosis" charset="0"/>
                <a:ea typeface="Dosis" charset="0"/>
                <a:cs typeface="Dosis" charset="0"/>
              </a:rPr>
              <a:t>.</a:t>
            </a:r>
          </a:p>
          <a:p>
            <a:pPr marL="457200" indent="-457200" algn="just">
              <a:buFont typeface="+mj-lt"/>
              <a:buAutoNum type="arabicPeriod"/>
            </a:pPr>
            <a:r>
              <a:rPr lang="es-ES_tradnl" sz="2800" dirty="0">
                <a:solidFill>
                  <a:srgbClr val="0070C0"/>
                </a:solidFill>
                <a:latin typeface="Dosis" charset="0"/>
                <a:ea typeface="Dosis" charset="0"/>
                <a:cs typeface="Dosis" charset="0"/>
              </a:rPr>
              <a:t>Optimización de los pesos y los sesgos </a:t>
            </a:r>
          </a:p>
        </p:txBody>
      </p:sp>
    </p:spTree>
    <p:extLst>
      <p:ext uri="{BB962C8B-B14F-4D97-AF65-F5344CB8AC3E}">
        <p14:creationId xmlns:p14="http://schemas.microsoft.com/office/powerpoint/2010/main" val="1807777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670959" y="1865171"/>
            <a:ext cx="10853056" cy="1569660"/>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Son multiplicaciones </a:t>
            </a:r>
            <a:r>
              <a:rPr lang="es-ES_tradnl" sz="2400" dirty="0">
                <a:solidFill>
                  <a:schemeClr val="tx1"/>
                </a:solidFill>
                <a:latin typeface="Dosis" charset="0"/>
                <a:ea typeface="Dosis" charset="0"/>
                <a:cs typeface="Dosis" charset="0"/>
              </a:rPr>
              <a:t>repetidas de matriz entrelazadas con una función de activación. Una de las razones principales por las que las redes neuronales están organizadas en capas es que esta estructura hace que sea muy </a:t>
            </a:r>
            <a:r>
              <a:rPr lang="es-ES_tradnl" sz="2400" b="1" dirty="0">
                <a:solidFill>
                  <a:srgbClr val="F53160"/>
                </a:solidFill>
                <a:latin typeface="Dosis" charset="0"/>
                <a:ea typeface="Dosis" charset="0"/>
                <a:cs typeface="Dosis" charset="0"/>
              </a:rPr>
              <a:t>simple y eficiente </a:t>
            </a:r>
            <a:r>
              <a:rPr lang="es-ES_tradnl" sz="2400" b="1" dirty="0" smtClean="0">
                <a:solidFill>
                  <a:srgbClr val="F53160"/>
                </a:solidFill>
                <a:latin typeface="Dosis" charset="0"/>
                <a:ea typeface="Dosis" charset="0"/>
                <a:cs typeface="Dosis" charset="0"/>
              </a:rPr>
              <a:t>procesar </a:t>
            </a:r>
            <a:r>
              <a:rPr lang="es-ES_tradnl" sz="2400" dirty="0" smtClean="0">
                <a:solidFill>
                  <a:schemeClr val="tx1"/>
                </a:solidFill>
                <a:latin typeface="Dosis" charset="0"/>
                <a:ea typeface="Dosis" charset="0"/>
                <a:cs typeface="Dosis" charset="0"/>
              </a:rPr>
              <a:t>las </a:t>
            </a:r>
            <a:r>
              <a:rPr lang="es-ES_tradnl" sz="2400" dirty="0">
                <a:solidFill>
                  <a:schemeClr val="tx1"/>
                </a:solidFill>
                <a:latin typeface="Dosis" charset="0"/>
                <a:ea typeface="Dosis" charset="0"/>
                <a:cs typeface="Dosis" charset="0"/>
              </a:rPr>
              <a:t>redes neuronales utilizando </a:t>
            </a:r>
            <a:r>
              <a:rPr lang="es-ES_tradnl" sz="2400" b="1" dirty="0">
                <a:solidFill>
                  <a:srgbClr val="348ADB"/>
                </a:solidFill>
                <a:latin typeface="Dosis" charset="0"/>
                <a:ea typeface="Dosis" charset="0"/>
                <a:cs typeface="Dosis" charset="0"/>
              </a:rPr>
              <a:t>operaciones </a:t>
            </a:r>
            <a:r>
              <a:rPr lang="es-ES_tradnl" sz="2400" b="1" dirty="0" smtClean="0">
                <a:solidFill>
                  <a:srgbClr val="348ADB"/>
                </a:solidFill>
                <a:latin typeface="Dosis" charset="0"/>
                <a:ea typeface="Dosis" charset="0"/>
                <a:cs typeface="Dosis" charset="0"/>
              </a:rPr>
              <a:t>de </a:t>
            </a:r>
            <a:r>
              <a:rPr lang="es-ES_tradnl" sz="2400" b="1" dirty="0">
                <a:solidFill>
                  <a:srgbClr val="348ADB"/>
                </a:solidFill>
                <a:latin typeface="Dosis" charset="0"/>
                <a:ea typeface="Dosis" charset="0"/>
                <a:cs typeface="Dosis" charset="0"/>
              </a:rPr>
              <a:t>matrices</a:t>
            </a:r>
            <a:r>
              <a:rPr lang="es-ES_tradnl" sz="2400" dirty="0">
                <a:solidFill>
                  <a:schemeClr val="tx1"/>
                </a:solidFill>
                <a:latin typeface="Dosis" charset="0"/>
                <a:ea typeface="Dosis" charset="0"/>
                <a:cs typeface="Dosis" charset="0"/>
              </a:rPr>
              <a:t>.</a:t>
            </a:r>
          </a:p>
        </p:txBody>
      </p:sp>
      <p:pic>
        <p:nvPicPr>
          <p:cNvPr id="9" name="Imagen 8"/>
          <p:cNvPicPr>
            <a:picLocks noChangeAspect="1"/>
          </p:cNvPicPr>
          <p:nvPr/>
        </p:nvPicPr>
        <p:blipFill rotWithShape="1">
          <a:blip r:embed="rId4">
            <a:extLst>
              <a:ext uri="{28A0092B-C50C-407E-A947-70E740481C1C}">
                <a14:useLocalDpi xmlns:a14="http://schemas.microsoft.com/office/drawing/2010/main" val="0"/>
              </a:ext>
            </a:extLst>
          </a:blip>
          <a:srcRect b="24306"/>
          <a:stretch/>
        </p:blipFill>
        <p:spPr>
          <a:xfrm>
            <a:off x="3465512" y="3445983"/>
            <a:ext cx="5025822" cy="3012914"/>
          </a:xfrm>
          <a:prstGeom prst="rect">
            <a:avLst/>
          </a:prstGeom>
        </p:spPr>
      </p:pic>
    </p:spTree>
    <p:extLst>
      <p:ext uri="{BB962C8B-B14F-4D97-AF65-F5344CB8AC3E}">
        <p14:creationId xmlns:p14="http://schemas.microsoft.com/office/powerpoint/2010/main" val="16897548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FORWARD PROPAGATION</a:t>
            </a:r>
            <a:endParaRPr lang="en-US" sz="4000" b="1" dirty="0">
              <a:ln w="6350">
                <a:solidFill>
                  <a:schemeClr val="tx1"/>
                </a:solidFill>
              </a:ln>
              <a:latin typeface="Dosis" charset="0"/>
              <a:ea typeface="Dosis" charset="0"/>
              <a:cs typeface="Dosis" charset="0"/>
            </a:endParaRPr>
          </a:p>
        </p:txBody>
      </p:sp>
      <p:sp>
        <p:nvSpPr>
          <p:cNvPr id="5" name="Rectángulo 4"/>
          <p:cNvSpPr/>
          <p:nvPr/>
        </p:nvSpPr>
        <p:spPr>
          <a:xfrm>
            <a:off x="2710543" y="5780314"/>
            <a:ext cx="7347857" cy="75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ángulo 8"/>
          <p:cNvSpPr/>
          <p:nvPr/>
        </p:nvSpPr>
        <p:spPr>
          <a:xfrm rot="5400000">
            <a:off x="4475384"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rot="5400000">
            <a:off x="3869921"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ángulo 10"/>
          <p:cNvSpPr/>
          <p:nvPr/>
        </p:nvSpPr>
        <p:spPr>
          <a:xfrm>
            <a:off x="2190188" y="5280000"/>
            <a:ext cx="1529542" cy="515924"/>
          </a:xfrm>
          <a:prstGeom prst="rect">
            <a:avLst/>
          </a:prstGeom>
          <a:solidFill>
            <a:srgbClr val="BDD7EE"/>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ángulo 11"/>
          <p:cNvSpPr/>
          <p:nvPr/>
        </p:nvSpPr>
        <p:spPr>
          <a:xfrm rot="5400000">
            <a:off x="5080847"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ángulo 12"/>
          <p:cNvSpPr/>
          <p:nvPr/>
        </p:nvSpPr>
        <p:spPr>
          <a:xfrm rot="5400000">
            <a:off x="5717242"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p:cNvSpPr/>
          <p:nvPr/>
        </p:nvSpPr>
        <p:spPr>
          <a:xfrm>
            <a:off x="7878165" y="5280000"/>
            <a:ext cx="2543202" cy="515924"/>
          </a:xfrm>
          <a:prstGeom prst="rect">
            <a:avLst/>
          </a:prstGeom>
          <a:solidFill>
            <a:srgbClr val="F6A3A5"/>
          </a:solidFill>
          <a:ln w="9525">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5" name="Imagen 14"/>
          <p:cNvPicPr>
            <a:picLocks noChangeAspect="1"/>
          </p:cNvPicPr>
          <p:nvPr/>
        </p:nvPicPr>
        <p:blipFill rotWithShape="1">
          <a:blip r:embed="rId4">
            <a:extLst>
              <a:ext uri="{28A0092B-C50C-407E-A947-70E740481C1C}">
                <a14:useLocalDpi xmlns:a14="http://schemas.microsoft.com/office/drawing/2010/main" val="0"/>
              </a:ext>
            </a:extLst>
          </a:blip>
          <a:srcRect b="24306"/>
          <a:stretch/>
        </p:blipFill>
        <p:spPr>
          <a:xfrm>
            <a:off x="3493127" y="1421440"/>
            <a:ext cx="5025822" cy="3012914"/>
          </a:xfrm>
          <a:prstGeom prst="rect">
            <a:avLst/>
          </a:prstGeom>
        </p:spPr>
      </p:pic>
      <p:sp>
        <p:nvSpPr>
          <p:cNvPr id="3" name="Elipse 2"/>
          <p:cNvSpPr/>
          <p:nvPr/>
        </p:nvSpPr>
        <p:spPr>
          <a:xfrm>
            <a:off x="3985005" y="5465962"/>
            <a:ext cx="144000" cy="14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CuadroTexto 16"/>
          <p:cNvSpPr txBox="1"/>
          <p:nvPr/>
        </p:nvSpPr>
        <p:spPr>
          <a:xfrm>
            <a:off x="7005142" y="4937797"/>
            <a:ext cx="723275" cy="1200329"/>
          </a:xfrm>
          <a:prstGeom prst="rect">
            <a:avLst/>
          </a:prstGeom>
          <a:noFill/>
        </p:spPr>
        <p:txBody>
          <a:bodyPr wrap="none" rtlCol="0">
            <a:spAutoFit/>
          </a:bodyPr>
          <a:lstStyle/>
          <a:p>
            <a:r>
              <a:rPr lang="es-ES_tradnl" sz="7200" dirty="0"/>
              <a:t>=</a:t>
            </a:r>
          </a:p>
        </p:txBody>
      </p:sp>
      <p:sp>
        <p:nvSpPr>
          <p:cNvPr id="7" name="CuadroTexto 6"/>
          <p:cNvSpPr txBox="1"/>
          <p:nvPr/>
        </p:nvSpPr>
        <p:spPr>
          <a:xfrm>
            <a:off x="2246839" y="5344375"/>
            <a:ext cx="1420582" cy="400110"/>
          </a:xfrm>
          <a:prstGeom prst="rect">
            <a:avLst/>
          </a:prstGeom>
          <a:noFill/>
        </p:spPr>
        <p:txBody>
          <a:bodyPr wrap="none" rtlCol="0">
            <a:spAutoFit/>
          </a:bodyPr>
          <a:lstStyle/>
          <a:p>
            <a:r>
              <a:rPr lang="es-ES_tradnl" sz="2000"/>
              <a:t>x</a:t>
            </a:r>
            <a:r>
              <a:rPr lang="es-ES_tradnl" sz="2000" smtClean="0"/>
              <a:t>1   x2   x3</a:t>
            </a:r>
            <a:endParaRPr lang="es-ES_tradnl" sz="2000"/>
          </a:p>
        </p:txBody>
      </p:sp>
      <p:sp>
        <p:nvSpPr>
          <p:cNvPr id="19" name="CuadroTexto 18"/>
          <p:cNvSpPr txBox="1"/>
          <p:nvPr/>
        </p:nvSpPr>
        <p:spPr>
          <a:xfrm>
            <a:off x="4344867" y="5292913"/>
            <a:ext cx="595035" cy="369332"/>
          </a:xfrm>
          <a:prstGeom prst="rect">
            <a:avLst/>
          </a:prstGeom>
          <a:noFill/>
        </p:spPr>
        <p:txBody>
          <a:bodyPr wrap="none" rtlCol="0">
            <a:spAutoFit/>
          </a:bodyPr>
          <a:lstStyle/>
          <a:p>
            <a:r>
              <a:rPr lang="es-ES_tradnl" sz="1800" smtClean="0">
                <a:solidFill>
                  <a:schemeClr val="bg1"/>
                </a:solidFill>
              </a:rPr>
              <a:t>wz1</a:t>
            </a:r>
            <a:endParaRPr lang="es-ES_tradnl" sz="1800">
              <a:solidFill>
                <a:schemeClr val="bg1"/>
              </a:solidFill>
            </a:endParaRPr>
          </a:p>
        </p:txBody>
      </p:sp>
      <p:sp>
        <p:nvSpPr>
          <p:cNvPr id="20" name="CuadroTexto 19"/>
          <p:cNvSpPr txBox="1"/>
          <p:nvPr/>
        </p:nvSpPr>
        <p:spPr>
          <a:xfrm>
            <a:off x="4962485" y="5300935"/>
            <a:ext cx="595035" cy="369332"/>
          </a:xfrm>
          <a:prstGeom prst="rect">
            <a:avLst/>
          </a:prstGeom>
          <a:noFill/>
        </p:spPr>
        <p:txBody>
          <a:bodyPr wrap="none" rtlCol="0">
            <a:spAutoFit/>
          </a:bodyPr>
          <a:lstStyle/>
          <a:p>
            <a:r>
              <a:rPr lang="es-ES_tradnl" sz="1800" smtClean="0">
                <a:solidFill>
                  <a:schemeClr val="bg1"/>
                </a:solidFill>
              </a:rPr>
              <a:t>wz2</a:t>
            </a:r>
            <a:endParaRPr lang="es-ES_tradnl" sz="1800">
              <a:solidFill>
                <a:schemeClr val="bg1"/>
              </a:solidFill>
            </a:endParaRPr>
          </a:p>
        </p:txBody>
      </p:sp>
      <p:sp>
        <p:nvSpPr>
          <p:cNvPr id="21" name="CuadroTexto 20"/>
          <p:cNvSpPr txBox="1"/>
          <p:nvPr/>
        </p:nvSpPr>
        <p:spPr>
          <a:xfrm>
            <a:off x="5548019" y="5308957"/>
            <a:ext cx="595035" cy="369332"/>
          </a:xfrm>
          <a:prstGeom prst="rect">
            <a:avLst/>
          </a:prstGeom>
          <a:noFill/>
        </p:spPr>
        <p:txBody>
          <a:bodyPr wrap="none" rtlCol="0">
            <a:spAutoFit/>
          </a:bodyPr>
          <a:lstStyle/>
          <a:p>
            <a:r>
              <a:rPr lang="es-ES_tradnl" sz="1800" smtClean="0">
                <a:solidFill>
                  <a:schemeClr val="bg1"/>
                </a:solidFill>
              </a:rPr>
              <a:t>wz3</a:t>
            </a:r>
            <a:endParaRPr lang="es-ES_tradnl" sz="1800">
              <a:solidFill>
                <a:schemeClr val="bg1"/>
              </a:solidFill>
            </a:endParaRPr>
          </a:p>
        </p:txBody>
      </p:sp>
      <p:sp>
        <p:nvSpPr>
          <p:cNvPr id="22" name="CuadroTexto 21"/>
          <p:cNvSpPr txBox="1"/>
          <p:nvPr/>
        </p:nvSpPr>
        <p:spPr>
          <a:xfrm>
            <a:off x="6181679" y="5316979"/>
            <a:ext cx="595035" cy="369332"/>
          </a:xfrm>
          <a:prstGeom prst="rect">
            <a:avLst/>
          </a:prstGeom>
          <a:noFill/>
        </p:spPr>
        <p:txBody>
          <a:bodyPr wrap="none" rtlCol="0">
            <a:spAutoFit/>
          </a:bodyPr>
          <a:lstStyle/>
          <a:p>
            <a:r>
              <a:rPr lang="es-ES_tradnl" sz="1800" smtClean="0">
                <a:solidFill>
                  <a:schemeClr val="bg1"/>
                </a:solidFill>
              </a:rPr>
              <a:t>wz4</a:t>
            </a:r>
            <a:endParaRPr lang="es-ES_tradnl" sz="1800">
              <a:solidFill>
                <a:schemeClr val="bg1"/>
              </a:solidFill>
            </a:endParaRPr>
          </a:p>
        </p:txBody>
      </p:sp>
      <p:sp>
        <p:nvSpPr>
          <p:cNvPr id="23" name="CuadroTexto 22"/>
          <p:cNvSpPr txBox="1"/>
          <p:nvPr/>
        </p:nvSpPr>
        <p:spPr>
          <a:xfrm>
            <a:off x="8065350" y="5347810"/>
            <a:ext cx="2159566" cy="400110"/>
          </a:xfrm>
          <a:prstGeom prst="rect">
            <a:avLst/>
          </a:prstGeom>
          <a:noFill/>
        </p:spPr>
        <p:txBody>
          <a:bodyPr wrap="none" rtlCol="0">
            <a:spAutoFit/>
          </a:bodyPr>
          <a:lstStyle/>
          <a:p>
            <a:r>
              <a:rPr lang="es-ES_tradnl" sz="2000"/>
              <a:t>Z</a:t>
            </a:r>
            <a:r>
              <a:rPr lang="es-ES_tradnl" sz="2000" smtClean="0"/>
              <a:t>1   Z2    Z3    Z4</a:t>
            </a:r>
            <a:endParaRPr lang="es-ES_tradnl" sz="2000"/>
          </a:p>
        </p:txBody>
      </p:sp>
    </p:spTree>
    <p:extLst>
      <p:ext uri="{BB962C8B-B14F-4D97-AF65-F5344CB8AC3E}">
        <p14:creationId xmlns:p14="http://schemas.microsoft.com/office/powerpoint/2010/main" val="386419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a:stretch/>
        </p:blipFill>
        <p:spPr>
          <a:xfrm>
            <a:off x="0" y="17820"/>
            <a:ext cx="12194975" cy="6856326"/>
          </a:xfrm>
          <a:prstGeom prst="rect">
            <a:avLst/>
          </a:prstGeom>
          <a:noFill/>
          <a:ln>
            <a:noFill/>
          </a:ln>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a:ln w="6350">
                  <a:solidFill>
                    <a:schemeClr val="tx1"/>
                  </a:solidFill>
                </a:ln>
                <a:solidFill>
                  <a:srgbClr val="4C6AA3"/>
                </a:solidFill>
                <a:latin typeface="Dosis" charset="0"/>
                <a:ea typeface="Dosis" charset="0"/>
                <a:cs typeface="Dosis" charset="0"/>
              </a:rPr>
              <a:t>FORWARD PROPAGATION</a:t>
            </a:r>
            <a:endParaRPr lang="en-US" sz="4000" b="1" dirty="0">
              <a:ln w="6350">
                <a:solidFill>
                  <a:schemeClr val="tx1"/>
                </a:solidFill>
              </a:ln>
              <a:latin typeface="Dosis" charset="0"/>
              <a:ea typeface="Dosis" charset="0"/>
              <a:cs typeface="Dosis" charset="0"/>
            </a:endParaRPr>
          </a:p>
        </p:txBody>
      </p:sp>
      <p:sp>
        <p:nvSpPr>
          <p:cNvPr id="5" name="Rectángulo 4"/>
          <p:cNvSpPr/>
          <p:nvPr/>
        </p:nvSpPr>
        <p:spPr>
          <a:xfrm>
            <a:off x="2710543" y="5780314"/>
            <a:ext cx="7347857" cy="75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ángulo 8"/>
          <p:cNvSpPr/>
          <p:nvPr/>
        </p:nvSpPr>
        <p:spPr>
          <a:xfrm rot="5400000">
            <a:off x="5646451"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rot="5400000">
            <a:off x="5040988" y="5256344"/>
            <a:ext cx="1529542" cy="515924"/>
          </a:xfrm>
          <a:prstGeom prst="rect">
            <a:avLst/>
          </a:prstGeom>
          <a:solidFill>
            <a:srgbClr val="348ADB"/>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ángulo 10"/>
          <p:cNvSpPr/>
          <p:nvPr/>
        </p:nvSpPr>
        <p:spPr>
          <a:xfrm>
            <a:off x="8056741" y="5300937"/>
            <a:ext cx="1529542" cy="515924"/>
          </a:xfrm>
          <a:prstGeom prst="rect">
            <a:avLst/>
          </a:prstGeom>
          <a:solidFill>
            <a:srgbClr val="DFBAFF"/>
          </a:solidFill>
          <a:ln w="9525">
            <a:solidFill>
              <a:srgbClr val="A864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p:cNvSpPr/>
          <p:nvPr/>
        </p:nvSpPr>
        <p:spPr>
          <a:xfrm>
            <a:off x="2325868" y="5316979"/>
            <a:ext cx="2543202" cy="515924"/>
          </a:xfrm>
          <a:prstGeom prst="rect">
            <a:avLst/>
          </a:prstGeom>
          <a:solidFill>
            <a:srgbClr val="F6A3A5"/>
          </a:solidFill>
          <a:ln w="9525">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5" name="Imagen 14"/>
          <p:cNvPicPr>
            <a:picLocks noChangeAspect="1"/>
          </p:cNvPicPr>
          <p:nvPr/>
        </p:nvPicPr>
        <p:blipFill rotWithShape="1">
          <a:blip r:embed="rId4">
            <a:extLst>
              <a:ext uri="{28A0092B-C50C-407E-A947-70E740481C1C}">
                <a14:useLocalDpi xmlns:a14="http://schemas.microsoft.com/office/drawing/2010/main" val="0"/>
              </a:ext>
            </a:extLst>
          </a:blip>
          <a:srcRect b="24306"/>
          <a:stretch/>
        </p:blipFill>
        <p:spPr>
          <a:xfrm>
            <a:off x="3493127" y="1421440"/>
            <a:ext cx="5025822" cy="3012914"/>
          </a:xfrm>
          <a:prstGeom prst="rect">
            <a:avLst/>
          </a:prstGeom>
        </p:spPr>
      </p:pic>
      <p:sp>
        <p:nvSpPr>
          <p:cNvPr id="3" name="Elipse 2"/>
          <p:cNvSpPr/>
          <p:nvPr/>
        </p:nvSpPr>
        <p:spPr>
          <a:xfrm>
            <a:off x="5156072" y="5465962"/>
            <a:ext cx="144000" cy="14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CuadroTexto 16"/>
          <p:cNvSpPr txBox="1"/>
          <p:nvPr/>
        </p:nvSpPr>
        <p:spPr>
          <a:xfrm>
            <a:off x="7053269" y="4937797"/>
            <a:ext cx="723275" cy="1200329"/>
          </a:xfrm>
          <a:prstGeom prst="rect">
            <a:avLst/>
          </a:prstGeom>
          <a:noFill/>
        </p:spPr>
        <p:txBody>
          <a:bodyPr wrap="none" rtlCol="0">
            <a:spAutoFit/>
          </a:bodyPr>
          <a:lstStyle/>
          <a:p>
            <a:r>
              <a:rPr lang="es-ES_tradnl" sz="7200" dirty="0"/>
              <a:t>=</a:t>
            </a:r>
          </a:p>
        </p:txBody>
      </p:sp>
      <p:sp>
        <p:nvSpPr>
          <p:cNvPr id="7" name="CuadroTexto 6"/>
          <p:cNvSpPr txBox="1"/>
          <p:nvPr/>
        </p:nvSpPr>
        <p:spPr>
          <a:xfrm>
            <a:off x="8209644" y="5365312"/>
            <a:ext cx="1220206" cy="400110"/>
          </a:xfrm>
          <a:prstGeom prst="rect">
            <a:avLst/>
          </a:prstGeom>
          <a:noFill/>
        </p:spPr>
        <p:txBody>
          <a:bodyPr wrap="none" rtlCol="0">
            <a:spAutoFit/>
          </a:bodyPr>
          <a:lstStyle/>
          <a:p>
            <a:r>
              <a:rPr lang="es-ES_tradnl" sz="2000"/>
              <a:t>y</a:t>
            </a:r>
            <a:r>
              <a:rPr lang="es-ES_tradnl" sz="2000" smtClean="0"/>
              <a:t>1       y2</a:t>
            </a:r>
            <a:endParaRPr lang="es-ES_tradnl" sz="2000" dirty="0"/>
          </a:p>
        </p:txBody>
      </p:sp>
      <p:sp>
        <p:nvSpPr>
          <p:cNvPr id="19" name="CuadroTexto 18"/>
          <p:cNvSpPr txBox="1"/>
          <p:nvPr/>
        </p:nvSpPr>
        <p:spPr>
          <a:xfrm>
            <a:off x="5515934" y="5292913"/>
            <a:ext cx="595035" cy="369332"/>
          </a:xfrm>
          <a:prstGeom prst="rect">
            <a:avLst/>
          </a:prstGeom>
          <a:noFill/>
        </p:spPr>
        <p:txBody>
          <a:bodyPr wrap="none" rtlCol="0">
            <a:spAutoFit/>
          </a:bodyPr>
          <a:lstStyle/>
          <a:p>
            <a:r>
              <a:rPr lang="es-ES_tradnl" sz="1800" dirty="0" smtClean="0">
                <a:solidFill>
                  <a:schemeClr val="bg1"/>
                </a:solidFill>
              </a:rPr>
              <a:t>wy1</a:t>
            </a:r>
            <a:endParaRPr lang="es-ES_tradnl" sz="1800" dirty="0">
              <a:solidFill>
                <a:schemeClr val="bg1"/>
              </a:solidFill>
            </a:endParaRPr>
          </a:p>
        </p:txBody>
      </p:sp>
      <p:sp>
        <p:nvSpPr>
          <p:cNvPr id="20" name="CuadroTexto 19"/>
          <p:cNvSpPr txBox="1"/>
          <p:nvPr/>
        </p:nvSpPr>
        <p:spPr>
          <a:xfrm>
            <a:off x="6133552" y="5300935"/>
            <a:ext cx="595035" cy="369332"/>
          </a:xfrm>
          <a:prstGeom prst="rect">
            <a:avLst/>
          </a:prstGeom>
          <a:noFill/>
        </p:spPr>
        <p:txBody>
          <a:bodyPr wrap="none" rtlCol="0">
            <a:spAutoFit/>
          </a:bodyPr>
          <a:lstStyle/>
          <a:p>
            <a:r>
              <a:rPr lang="es-ES_tradnl" sz="1800" dirty="0" smtClean="0">
                <a:solidFill>
                  <a:schemeClr val="bg1"/>
                </a:solidFill>
              </a:rPr>
              <a:t>wy2</a:t>
            </a:r>
            <a:endParaRPr lang="es-ES_tradnl" sz="1800" dirty="0">
              <a:solidFill>
                <a:schemeClr val="bg1"/>
              </a:solidFill>
            </a:endParaRPr>
          </a:p>
        </p:txBody>
      </p:sp>
      <p:sp>
        <p:nvSpPr>
          <p:cNvPr id="23" name="CuadroTexto 22"/>
          <p:cNvSpPr txBox="1"/>
          <p:nvPr/>
        </p:nvSpPr>
        <p:spPr>
          <a:xfrm>
            <a:off x="2513053" y="5384789"/>
            <a:ext cx="2159566" cy="400110"/>
          </a:xfrm>
          <a:prstGeom prst="rect">
            <a:avLst/>
          </a:prstGeom>
          <a:noFill/>
        </p:spPr>
        <p:txBody>
          <a:bodyPr wrap="none" rtlCol="0">
            <a:spAutoFit/>
          </a:bodyPr>
          <a:lstStyle/>
          <a:p>
            <a:r>
              <a:rPr lang="es-ES_tradnl" sz="2000"/>
              <a:t>Z</a:t>
            </a:r>
            <a:r>
              <a:rPr lang="es-ES_tradnl" sz="2000" smtClean="0"/>
              <a:t>1   Z2    Z3    Z4</a:t>
            </a:r>
            <a:endParaRPr lang="es-ES_tradnl" sz="2000"/>
          </a:p>
        </p:txBody>
      </p:sp>
      <p:pic>
        <p:nvPicPr>
          <p:cNvPr id="25" name="Imagen 24"/>
          <p:cNvPicPr>
            <a:picLocks noChangeAspect="1"/>
          </p:cNvPicPr>
          <p:nvPr/>
        </p:nvPicPr>
        <p:blipFill rotWithShape="1">
          <a:blip r:embed="rId5">
            <a:extLst>
              <a:ext uri="{28A0092B-C50C-407E-A947-70E740481C1C}">
                <a14:useLocalDpi xmlns:a14="http://schemas.microsoft.com/office/drawing/2010/main" val="0"/>
              </a:ext>
            </a:extLst>
          </a:blip>
          <a:srcRect t="2334" r="19604" b="22917"/>
          <a:stretch/>
        </p:blipFill>
        <p:spPr>
          <a:xfrm>
            <a:off x="3553751" y="1373435"/>
            <a:ext cx="4881933" cy="3072099"/>
          </a:xfrm>
          <a:prstGeom prst="rect">
            <a:avLst/>
          </a:prstGeom>
        </p:spPr>
      </p:pic>
    </p:spTree>
    <p:extLst>
      <p:ext uri="{BB962C8B-B14F-4D97-AF65-F5344CB8AC3E}">
        <p14:creationId xmlns:p14="http://schemas.microsoft.com/office/powerpoint/2010/main" val="1359164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839102" y="2064148"/>
            <a:ext cx="4145970" cy="1938992"/>
          </a:xfrm>
          <a:prstGeom prst="rect">
            <a:avLst/>
          </a:prstGeom>
        </p:spPr>
        <p:txBody>
          <a:bodyPr wrap="square">
            <a:spAutoFit/>
          </a:bodyPr>
          <a:lstStyle/>
          <a:p>
            <a:pPr algn="just"/>
            <a:r>
              <a:rPr lang="es-ES_tradnl" sz="2400" dirty="0" smtClean="0">
                <a:solidFill>
                  <a:schemeClr val="tx1"/>
                </a:solidFill>
                <a:latin typeface="Dosis" charset="0"/>
                <a:ea typeface="Dosis" charset="0"/>
                <a:cs typeface="Dosis" charset="0"/>
              </a:rPr>
              <a:t>Vamos </a:t>
            </a:r>
            <a:r>
              <a:rPr lang="es-ES_tradnl" sz="2400" dirty="0">
                <a:solidFill>
                  <a:schemeClr val="tx1"/>
                </a:solidFill>
                <a:latin typeface="Dosis" charset="0"/>
                <a:ea typeface="Dosis" charset="0"/>
                <a:cs typeface="Dosis" charset="0"/>
              </a:rPr>
              <a:t>a utilizar una red neuronal con dos entradas, dos neuronas ocultas, dos neuronas de salida. Además, las neuronas ocultas y de salida incluirán un sesgo.</a:t>
            </a:r>
          </a:p>
        </p:txBody>
      </p:sp>
      <p:pic>
        <p:nvPicPr>
          <p:cNvPr id="51202" name="Picture 2" descr="https://matthewmazur.files.wordpress.com/2018/03/neural_network-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4174" y="1597725"/>
            <a:ext cx="5653699" cy="4810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1913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1950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Rectángulo 9"/>
          <p:cNvSpPr/>
          <p:nvPr/>
        </p:nvSpPr>
        <p:spPr>
          <a:xfrm>
            <a:off x="781865" y="2429355"/>
            <a:ext cx="4355307" cy="1569660"/>
          </a:xfrm>
          <a:prstGeom prst="rect">
            <a:avLst/>
          </a:prstGeom>
        </p:spPr>
        <p:txBody>
          <a:bodyPr wrap="square">
            <a:spAutoFit/>
          </a:bodyPr>
          <a:lstStyle/>
          <a:p>
            <a:pPr algn="just"/>
            <a:r>
              <a:rPr lang="es-ES_tradnl" sz="2400">
                <a:solidFill>
                  <a:schemeClr val="tx1"/>
                </a:solidFill>
                <a:latin typeface="Dosis" charset="0"/>
                <a:ea typeface="Dosis" charset="0"/>
                <a:cs typeface="Dosis" charset="0"/>
              </a:rPr>
              <a:t>Para tener algunos números con los que trabajar, aquí están los pesos iniciales, los sesgos y las entradas/salidas de entrenamiento:</a:t>
            </a:r>
            <a:endParaRPr lang="es-ES_tradnl" sz="2400" dirty="0">
              <a:solidFill>
                <a:schemeClr val="tx1"/>
              </a:solidFill>
              <a:latin typeface="Dosis" charset="0"/>
              <a:ea typeface="Dosis" charset="0"/>
              <a:cs typeface="Dosis" charset="0"/>
            </a:endParaRPr>
          </a:p>
        </p:txBody>
      </p:sp>
      <p:pic>
        <p:nvPicPr>
          <p:cNvPr id="8" name="Picture 2" descr="https://matthewmazur.files.wordpress.com/2018/03/neural_network-9.png"/>
          <p:cNvPicPr>
            <a:picLocks noChangeAspect="1" noChangeArrowheads="1"/>
          </p:cNvPicPr>
          <p:nvPr/>
        </p:nvPicPr>
        <p:blipFill rotWithShape="1">
          <a:blip r:embed="rId4">
            <a:extLst>
              <a:ext uri="{28A0092B-C50C-407E-A947-70E740481C1C}">
                <a14:useLocalDpi xmlns:a14="http://schemas.microsoft.com/office/drawing/2010/main" val="0"/>
              </a:ext>
            </a:extLst>
          </a:blip>
          <a:srcRect b="3962"/>
          <a:stretch/>
        </p:blipFill>
        <p:spPr bwMode="auto">
          <a:xfrm>
            <a:off x="5822142" y="1597303"/>
            <a:ext cx="5674985" cy="4637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1631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004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247" y="1494539"/>
            <a:ext cx="5919363" cy="5036890"/>
          </a:xfrm>
          <a:prstGeom prst="rect">
            <a:avLst/>
          </a:prstGeom>
          <a:noFill/>
          <a:extLst>
            <a:ext uri="{909E8E84-426E-40DD-AFC4-6F175D3DCCD1}">
              <a14:hiddenFill xmlns:a14="http://schemas.microsoft.com/office/drawing/2010/main">
                <a:solidFill>
                  <a:srgbClr val="FFFFFF"/>
                </a:solidFill>
              </a14:hiddenFill>
            </a:ext>
          </a:extLst>
        </p:spPr>
      </p:pic>
      <p:pic>
        <p:nvPicPr>
          <p:cNvPr id="53250" name="Picture 2" descr="https://paper-attachments.dropbox.com/s_D13D550155CF5631681A1559B1AB7E27E33245B0659FE4A4DAAC44F02D109C16_1555788898191_NetOu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55971" y="2555659"/>
            <a:ext cx="4248150"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380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20"/>
          <p:cNvPicPr preferRelativeResize="0"/>
          <p:nvPr/>
        </p:nvPicPr>
        <p:blipFill rotWithShape="1">
          <a:blip r:embed="rId3">
            <a:alphaModFix/>
          </a:blip>
          <a:srcRect/>
          <a:stretch/>
        </p:blipFill>
        <p:spPr>
          <a:xfrm>
            <a:off x="0" y="1672"/>
            <a:ext cx="12194975" cy="6856326"/>
          </a:xfrm>
          <a:prstGeom prst="rect">
            <a:avLst/>
          </a:prstGeom>
          <a:noFill/>
          <a:ln>
            <a:noFill/>
          </a:ln>
        </p:spPr>
      </p:pic>
      <p:sp>
        <p:nvSpPr>
          <p:cNvPr id="140" name="Google Shape;140;p20"/>
          <p:cNvSpPr txBox="1"/>
          <p:nvPr/>
        </p:nvSpPr>
        <p:spPr>
          <a:xfrm>
            <a:off x="672725" y="2568700"/>
            <a:ext cx="10998900" cy="99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s-PE" sz="6600" b="1" dirty="0" smtClean="0">
                <a:solidFill>
                  <a:srgbClr val="FFCB3F"/>
                </a:solidFill>
                <a:latin typeface="Dosis" charset="0"/>
                <a:ea typeface="Dosis" charset="0"/>
                <a:cs typeface="Dosis" charset="0"/>
              </a:rPr>
              <a:t>Redes Neuronales</a:t>
            </a:r>
            <a:endParaRPr sz="6600" b="1" dirty="0">
              <a:solidFill>
                <a:srgbClr val="FFCB3F"/>
              </a:solidFill>
              <a:latin typeface="Dosis" charset="0"/>
              <a:ea typeface="Dosis" charset="0"/>
              <a:cs typeface="Dosis"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4192" y="4988288"/>
            <a:ext cx="9677400" cy="1143000"/>
          </a:xfrm>
          <a:prstGeom prst="rect">
            <a:avLst/>
          </a:prstGeom>
        </p:spPr>
      </p:pic>
      <p:pic>
        <p:nvPicPr>
          <p:cNvPr id="8" name="Picture 2" descr="https://paper-attachments.dropbox.com/s_D13D550155CF5631681A1559B1AB7E27E33245B0659FE4A4DAAC44F02D109C16_1555788898191_NetOu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4348" y="1597267"/>
            <a:ext cx="4248150" cy="291465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Conector recto 3"/>
          <p:cNvCxnSpPr/>
          <p:nvPr/>
        </p:nvCxnSpPr>
        <p:spPr>
          <a:xfrm>
            <a:off x="4506685" y="4560904"/>
            <a:ext cx="1404257" cy="0"/>
          </a:xfrm>
          <a:prstGeom prst="line">
            <a:avLst/>
          </a:prstGeom>
          <a:ln w="57150">
            <a:solidFill>
              <a:srgbClr val="F53160"/>
            </a:solidFill>
          </a:ln>
        </p:spPr>
        <p:style>
          <a:lnRef idx="1">
            <a:schemeClr val="accent1"/>
          </a:lnRef>
          <a:fillRef idx="0">
            <a:schemeClr val="accent1"/>
          </a:fillRef>
          <a:effectRef idx="0">
            <a:schemeClr val="accent1"/>
          </a:effectRef>
          <a:fontRef idx="minor">
            <a:schemeClr val="tx1"/>
          </a:fontRef>
        </p:style>
      </p:cxnSp>
      <p:pic>
        <p:nvPicPr>
          <p:cNvPr id="9" name="Picture 2" descr="https://matthewmazur.files.wordpress.com/2018/03/neural_network-9.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654" y="1597267"/>
            <a:ext cx="3371056" cy="2868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655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98590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3250" name="Picture 2" descr="https://paper-attachments.dropbox.com/s_D13D550155CF5631681A1559B1AB7E27E33245B0659FE4A4DAAC44F02D109C16_1555788898191_NetOu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54348" y="1597267"/>
            <a:ext cx="4248150" cy="2914650"/>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5565" y="4660938"/>
            <a:ext cx="7523843" cy="1927236"/>
          </a:xfrm>
          <a:prstGeom prst="rect">
            <a:avLst/>
          </a:prstGeom>
        </p:spPr>
      </p:pic>
      <p:cxnSp>
        <p:nvCxnSpPr>
          <p:cNvPr id="8" name="Conector recto 7"/>
          <p:cNvCxnSpPr/>
          <p:nvPr/>
        </p:nvCxnSpPr>
        <p:spPr>
          <a:xfrm>
            <a:off x="6400799" y="4544575"/>
            <a:ext cx="1404257" cy="0"/>
          </a:xfrm>
          <a:prstGeom prst="line">
            <a:avLst/>
          </a:prstGeom>
          <a:ln w="57150">
            <a:solidFill>
              <a:srgbClr val="F53160"/>
            </a:solidFill>
          </a:ln>
        </p:spPr>
        <p:style>
          <a:lnRef idx="1">
            <a:schemeClr val="accent1"/>
          </a:lnRef>
          <a:fillRef idx="0">
            <a:schemeClr val="accent1"/>
          </a:fillRef>
          <a:effectRef idx="0">
            <a:schemeClr val="accent1"/>
          </a:effectRef>
          <a:fontRef idx="minor">
            <a:schemeClr val="tx1"/>
          </a:fontRef>
        </p:style>
      </p:cxnSp>
      <p:sp>
        <p:nvSpPr>
          <p:cNvPr id="2" name="Rectángulo 1"/>
          <p:cNvSpPr/>
          <p:nvPr/>
        </p:nvSpPr>
        <p:spPr>
          <a:xfrm>
            <a:off x="6368716" y="5085347"/>
            <a:ext cx="737938" cy="256674"/>
          </a:xfrm>
          <a:prstGeom prst="rect">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8515239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698590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509" y="2888145"/>
            <a:ext cx="11112016" cy="3643284"/>
          </a:xfrm>
          <a:prstGeom prst="rect">
            <a:avLst/>
          </a:prstGeom>
        </p:spPr>
      </p:pic>
      <p:sp>
        <p:nvSpPr>
          <p:cNvPr id="10" name="Rectángulo 9"/>
          <p:cNvSpPr/>
          <p:nvPr/>
        </p:nvSpPr>
        <p:spPr>
          <a:xfrm>
            <a:off x="2639587" y="3091837"/>
            <a:ext cx="1050097" cy="414310"/>
          </a:xfrm>
          <a:prstGeom prst="rect">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ángulo 10"/>
          <p:cNvSpPr/>
          <p:nvPr/>
        </p:nvSpPr>
        <p:spPr>
          <a:xfrm>
            <a:off x="710509" y="2182546"/>
            <a:ext cx="4355307" cy="461665"/>
          </a:xfrm>
          <a:prstGeom prst="rect">
            <a:avLst/>
          </a:prstGeom>
        </p:spPr>
        <p:txBody>
          <a:bodyPr wrap="square">
            <a:spAutoFit/>
          </a:bodyPr>
          <a:lstStyle/>
          <a:p>
            <a:pPr algn="just"/>
            <a:r>
              <a:rPr lang="es-ES_tradnl" sz="2400" b="1" smtClean="0">
                <a:solidFill>
                  <a:schemeClr val="tx1"/>
                </a:solidFill>
                <a:latin typeface="Dosis" charset="0"/>
                <a:ea typeface="Dosis" charset="0"/>
                <a:cs typeface="Dosis" charset="0"/>
              </a:rPr>
              <a:t>Ultima Capa:</a:t>
            </a:r>
            <a:endParaRPr lang="es-ES_tradnl" sz="2400" b="1" dirty="0">
              <a:solidFill>
                <a:schemeClr val="tx1"/>
              </a:solidFill>
              <a:latin typeface="Dosis" charset="0"/>
              <a:ea typeface="Dosis" charset="0"/>
              <a:cs typeface="Dosis" charset="0"/>
            </a:endParaRPr>
          </a:p>
        </p:txBody>
      </p:sp>
      <p:sp>
        <p:nvSpPr>
          <p:cNvPr id="12" name="Rectángulo 11"/>
          <p:cNvSpPr/>
          <p:nvPr/>
        </p:nvSpPr>
        <p:spPr>
          <a:xfrm>
            <a:off x="4632833" y="3091837"/>
            <a:ext cx="985929" cy="414310"/>
          </a:xfrm>
          <a:prstGeom prst="rect">
            <a:avLst/>
          </a:prstGeom>
          <a:noFill/>
          <a:ln w="57150">
            <a:solidFill>
              <a:srgbClr val="F53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ángulo 12"/>
          <p:cNvSpPr/>
          <p:nvPr/>
        </p:nvSpPr>
        <p:spPr>
          <a:xfrm>
            <a:off x="4320011" y="5116268"/>
            <a:ext cx="985929" cy="289921"/>
          </a:xfrm>
          <a:prstGeom prst="rect">
            <a:avLst/>
          </a:prstGeom>
          <a:noFill/>
          <a:ln w="57150">
            <a:solidFill>
              <a:srgbClr val="A864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rgbClr val="A864E2"/>
              </a:solidFill>
            </a:endParaRPr>
          </a:p>
        </p:txBody>
      </p:sp>
      <p:cxnSp>
        <p:nvCxnSpPr>
          <p:cNvPr id="14" name="Conector recto 13"/>
          <p:cNvCxnSpPr/>
          <p:nvPr/>
        </p:nvCxnSpPr>
        <p:spPr>
          <a:xfrm>
            <a:off x="5618758" y="5458975"/>
            <a:ext cx="1764000" cy="0"/>
          </a:xfrm>
          <a:prstGeom prst="line">
            <a:avLst/>
          </a:prstGeom>
          <a:ln w="57150">
            <a:solidFill>
              <a:srgbClr val="348ADB"/>
            </a:solidFill>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a:off x="1973809" y="6365354"/>
            <a:ext cx="1872000" cy="0"/>
          </a:xfrm>
          <a:prstGeom prst="line">
            <a:avLst/>
          </a:prstGeom>
          <a:ln w="57150">
            <a:solidFill>
              <a:srgbClr val="348ADB"/>
            </a:solidFill>
          </a:ln>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a:off x="9877937" y="4456343"/>
            <a:ext cx="1764000" cy="0"/>
          </a:xfrm>
          <a:prstGeom prst="line">
            <a:avLst/>
          </a:prstGeom>
          <a:ln w="57150">
            <a:solidFill>
              <a:srgbClr val="A864E2"/>
            </a:solidFill>
          </a:ln>
        </p:spPr>
        <p:style>
          <a:lnRef idx="1">
            <a:schemeClr val="accent1"/>
          </a:lnRef>
          <a:fillRef idx="0">
            <a:schemeClr val="accent1"/>
          </a:fillRef>
          <a:effectRef idx="0">
            <a:schemeClr val="accent1"/>
          </a:effectRef>
          <a:fontRef idx="minor">
            <a:schemeClr val="tx1"/>
          </a:fontRef>
        </p:style>
      </p:cxnSp>
      <p:pic>
        <p:nvPicPr>
          <p:cNvPr id="19" name="Picture 2" descr="https://matthewmazur.files.wordpress.com/2018/03/neural_network-9.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4057" y="1276164"/>
            <a:ext cx="2890041" cy="245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060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948" y="2010987"/>
            <a:ext cx="5113130" cy="4350852"/>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p:cNvSpPr txBox="1"/>
          <p:nvPr/>
        </p:nvSpPr>
        <p:spPr>
          <a:xfrm>
            <a:off x="8523947" y="2323320"/>
            <a:ext cx="1686680" cy="2246769"/>
          </a:xfrm>
          <a:prstGeom prst="rect">
            <a:avLst/>
          </a:prstGeom>
          <a:noFill/>
        </p:spPr>
        <p:txBody>
          <a:bodyPr wrap="none" rtlCol="0">
            <a:spAutoFit/>
          </a:bodyPr>
          <a:lstStyle/>
          <a:p>
            <a:r>
              <a:rPr lang="es-ES_tradnl" sz="2800" b="1" dirty="0" smtClean="0">
                <a:solidFill>
                  <a:schemeClr val="accent2"/>
                </a:solidFill>
              </a:rPr>
              <a:t>0.751365</a:t>
            </a:r>
          </a:p>
          <a:p>
            <a:endParaRPr lang="es-ES_tradnl" sz="2800" b="1" dirty="0" smtClean="0">
              <a:solidFill>
                <a:schemeClr val="accent2"/>
              </a:solidFill>
            </a:endParaRPr>
          </a:p>
          <a:p>
            <a:endParaRPr lang="es-ES_tradnl" sz="2800" b="1" dirty="0">
              <a:solidFill>
                <a:schemeClr val="accent2"/>
              </a:solidFill>
            </a:endParaRPr>
          </a:p>
          <a:p>
            <a:endParaRPr lang="es-ES_tradnl" sz="2800" b="1" dirty="0">
              <a:solidFill>
                <a:schemeClr val="accent2"/>
              </a:solidFill>
            </a:endParaRPr>
          </a:p>
          <a:p>
            <a:r>
              <a:rPr lang="es-ES_tradnl" sz="2800" b="1" dirty="0" smtClean="0">
                <a:solidFill>
                  <a:schemeClr val="accent2"/>
                </a:solidFill>
              </a:rPr>
              <a:t>0.772928</a:t>
            </a:r>
            <a:endParaRPr lang="es-ES_tradnl" sz="2800" b="1" dirty="0">
              <a:solidFill>
                <a:schemeClr val="accent2"/>
              </a:solidFill>
            </a:endParaRPr>
          </a:p>
        </p:txBody>
      </p:sp>
      <p:sp>
        <p:nvSpPr>
          <p:cNvPr id="10" name="CuadroTexto 9"/>
          <p:cNvSpPr txBox="1"/>
          <p:nvPr/>
        </p:nvSpPr>
        <p:spPr>
          <a:xfrm>
            <a:off x="7116513" y="2323320"/>
            <a:ext cx="885179" cy="2246769"/>
          </a:xfrm>
          <a:prstGeom prst="rect">
            <a:avLst/>
          </a:prstGeom>
          <a:noFill/>
        </p:spPr>
        <p:txBody>
          <a:bodyPr wrap="none" rtlCol="0">
            <a:spAutoFit/>
          </a:bodyPr>
          <a:lstStyle/>
          <a:p>
            <a:r>
              <a:rPr lang="es-ES_tradnl" sz="2800" b="1" dirty="0" smtClean="0">
                <a:solidFill>
                  <a:schemeClr val="accent6"/>
                </a:solidFill>
              </a:rPr>
              <a:t>0.01</a:t>
            </a:r>
          </a:p>
          <a:p>
            <a:endParaRPr lang="es-ES_tradnl" sz="2800" b="1" dirty="0" smtClean="0">
              <a:solidFill>
                <a:schemeClr val="accent6"/>
              </a:solidFill>
            </a:endParaRPr>
          </a:p>
          <a:p>
            <a:endParaRPr lang="es-ES_tradnl" sz="2800" b="1" dirty="0">
              <a:solidFill>
                <a:schemeClr val="accent6"/>
              </a:solidFill>
            </a:endParaRPr>
          </a:p>
          <a:p>
            <a:endParaRPr lang="es-ES_tradnl" sz="2800" b="1" dirty="0">
              <a:solidFill>
                <a:schemeClr val="accent6"/>
              </a:solidFill>
            </a:endParaRPr>
          </a:p>
          <a:p>
            <a:r>
              <a:rPr lang="es-ES_tradnl" sz="2800" b="1" dirty="0" smtClean="0">
                <a:solidFill>
                  <a:schemeClr val="accent6"/>
                </a:solidFill>
              </a:rPr>
              <a:t>0.99</a:t>
            </a:r>
            <a:endParaRPr lang="es-ES_tradnl" sz="2800" b="1" dirty="0">
              <a:solidFill>
                <a:schemeClr val="accent6"/>
              </a:solidFill>
            </a:endParaRPr>
          </a:p>
        </p:txBody>
      </p:sp>
      <p:sp>
        <p:nvSpPr>
          <p:cNvPr id="3" name="CuadroTexto 2"/>
          <p:cNvSpPr txBox="1"/>
          <p:nvPr/>
        </p:nvSpPr>
        <p:spPr>
          <a:xfrm>
            <a:off x="7045837" y="1752775"/>
            <a:ext cx="1027845" cy="523220"/>
          </a:xfrm>
          <a:prstGeom prst="rect">
            <a:avLst/>
          </a:prstGeom>
          <a:noFill/>
        </p:spPr>
        <p:txBody>
          <a:bodyPr wrap="none" rtlCol="0">
            <a:spAutoFit/>
          </a:bodyPr>
          <a:lstStyle/>
          <a:p>
            <a:r>
              <a:rPr lang="es-ES_tradnl" sz="2800" smtClean="0">
                <a:latin typeface="Abel" charset="0"/>
                <a:ea typeface="Abel" charset="0"/>
                <a:cs typeface="Abel" charset="0"/>
              </a:rPr>
              <a:t>target</a:t>
            </a:r>
            <a:endParaRPr lang="es-ES_tradnl" sz="2800">
              <a:latin typeface="Abel" charset="0"/>
              <a:ea typeface="Abel" charset="0"/>
              <a:cs typeface="Abel" charset="0"/>
            </a:endParaRPr>
          </a:p>
        </p:txBody>
      </p:sp>
      <p:sp>
        <p:nvSpPr>
          <p:cNvPr id="11" name="CuadroTexto 10"/>
          <p:cNvSpPr txBox="1"/>
          <p:nvPr/>
        </p:nvSpPr>
        <p:spPr>
          <a:xfrm>
            <a:off x="8751676" y="1744284"/>
            <a:ext cx="1088760" cy="523220"/>
          </a:xfrm>
          <a:prstGeom prst="rect">
            <a:avLst/>
          </a:prstGeom>
          <a:noFill/>
        </p:spPr>
        <p:txBody>
          <a:bodyPr wrap="none" rtlCol="0">
            <a:spAutoFit/>
          </a:bodyPr>
          <a:lstStyle/>
          <a:p>
            <a:r>
              <a:rPr lang="es-ES_tradnl" sz="2800" smtClean="0">
                <a:latin typeface="Abel" charset="0"/>
                <a:ea typeface="Abel" charset="0"/>
                <a:cs typeface="Abel" charset="0"/>
              </a:rPr>
              <a:t>output</a:t>
            </a:r>
            <a:endParaRPr lang="es-ES_tradnl" sz="2800" dirty="0">
              <a:latin typeface="Abel" charset="0"/>
              <a:ea typeface="Abel" charset="0"/>
              <a:cs typeface="Abel" charset="0"/>
            </a:endParaRPr>
          </a:p>
        </p:txBody>
      </p:sp>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58591" y="5279811"/>
            <a:ext cx="4714546" cy="649362"/>
          </a:xfrm>
          <a:prstGeom prst="rect">
            <a:avLst/>
          </a:prstGeom>
        </p:spPr>
      </p:pic>
    </p:spTree>
    <p:extLst>
      <p:ext uri="{BB962C8B-B14F-4D97-AF65-F5344CB8AC3E}">
        <p14:creationId xmlns:p14="http://schemas.microsoft.com/office/powerpoint/2010/main" val="396040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934" y="1658062"/>
            <a:ext cx="5113130" cy="4350852"/>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p:cNvSpPr/>
          <p:nvPr/>
        </p:nvSpPr>
        <p:spPr>
          <a:xfrm>
            <a:off x="5978423" y="2227389"/>
            <a:ext cx="5369934" cy="1938992"/>
          </a:xfrm>
          <a:prstGeom prst="rect">
            <a:avLst/>
          </a:prstGeom>
        </p:spPr>
        <p:txBody>
          <a:bodyPr wrap="square">
            <a:spAutoFit/>
          </a:bodyPr>
          <a:lstStyle/>
          <a:p>
            <a:pPr algn="just"/>
            <a:r>
              <a:rPr lang="es-ES_tradnl" sz="2400" b="1" dirty="0">
                <a:solidFill>
                  <a:srgbClr val="F53160"/>
                </a:solidFill>
                <a:latin typeface="Dosis" charset="0"/>
                <a:ea typeface="Dosis" charset="0"/>
                <a:cs typeface="Dosis" charset="0"/>
              </a:rPr>
              <a:t>Cálculo del error total </a:t>
            </a:r>
            <a:r>
              <a:rPr lang="es-ES_tradnl" sz="2400" dirty="0">
                <a:solidFill>
                  <a:schemeClr val="tx1"/>
                </a:solidFill>
                <a:latin typeface="Dosis" charset="0"/>
                <a:ea typeface="Dosis" charset="0"/>
                <a:cs typeface="Dosis" charset="0"/>
              </a:rPr>
              <a:t>- Ahora podemos calcular el error para cada neurona de salida usando la función de error </a:t>
            </a:r>
            <a:r>
              <a:rPr lang="es-ES_tradnl" sz="2400" dirty="0" smtClean="0">
                <a:solidFill>
                  <a:schemeClr val="tx1"/>
                </a:solidFill>
                <a:latin typeface="Dosis" charset="0"/>
                <a:ea typeface="Dosis" charset="0"/>
                <a:cs typeface="Dosis" charset="0"/>
              </a:rPr>
              <a:t>cuadrático </a:t>
            </a:r>
            <a:r>
              <a:rPr lang="es-ES_tradnl" sz="2400" dirty="0">
                <a:solidFill>
                  <a:schemeClr val="tx1"/>
                </a:solidFill>
                <a:latin typeface="Dosis" charset="0"/>
                <a:ea typeface="Dosis" charset="0"/>
                <a:cs typeface="Dosis" charset="0"/>
              </a:rPr>
              <a:t>y sumarlos para obtener el error total (error cuadrático medio):</a:t>
            </a:r>
          </a:p>
        </p:txBody>
      </p:sp>
      <p:pic>
        <p:nvPicPr>
          <p:cNvPr id="2" name="Imagen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7357" y="4828721"/>
            <a:ext cx="6731000" cy="927100"/>
          </a:xfrm>
          <a:prstGeom prst="rect">
            <a:avLst/>
          </a:prstGeom>
        </p:spPr>
      </p:pic>
    </p:spTree>
    <p:extLst>
      <p:ext uri="{BB962C8B-B14F-4D97-AF65-F5344CB8AC3E}">
        <p14:creationId xmlns:p14="http://schemas.microsoft.com/office/powerpoint/2010/main" val="2013419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
        <p:nvSpPr>
          <p:cNvPr id="7" name="Rectángulo 6"/>
          <p:cNvSpPr/>
          <p:nvPr/>
        </p:nvSpPr>
        <p:spPr>
          <a:xfrm>
            <a:off x="2710543" y="4980214"/>
            <a:ext cx="9176657"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990" y="1626666"/>
            <a:ext cx="9706994" cy="4702499"/>
          </a:xfrm>
          <a:prstGeom prst="rect">
            <a:avLst/>
          </a:prstGeom>
        </p:spPr>
      </p:pic>
    </p:spTree>
    <p:extLst>
      <p:ext uri="{BB962C8B-B14F-4D97-AF65-F5344CB8AC3E}">
        <p14:creationId xmlns:p14="http://schemas.microsoft.com/office/powerpoint/2010/main" val="19877577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7" name="Rectángulo 6"/>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226" name="Picture 2" descr="https://matthewmazur.files.wordpress.com/2018/03/neural_network-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9981" y="1748942"/>
            <a:ext cx="5617650" cy="4780157"/>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9209249" y="3010675"/>
            <a:ext cx="1061509" cy="523220"/>
          </a:xfrm>
          <a:prstGeom prst="rect">
            <a:avLst/>
          </a:prstGeom>
          <a:noFill/>
        </p:spPr>
        <p:txBody>
          <a:bodyPr wrap="none" rtlCol="0">
            <a:spAutoFit/>
          </a:bodyPr>
          <a:lstStyle/>
          <a:p>
            <a:r>
              <a:rPr lang="es-ES_tradnl" sz="2800" b="1" dirty="0" smtClean="0">
                <a:solidFill>
                  <a:srgbClr val="F53160"/>
                </a:solidFill>
              </a:rPr>
              <a:t>Error</a:t>
            </a:r>
            <a:endParaRPr lang="es-ES_tradnl" sz="2800" b="1" dirty="0">
              <a:solidFill>
                <a:srgbClr val="F53160"/>
              </a:solidFill>
            </a:endParaRPr>
          </a:p>
        </p:txBody>
      </p:sp>
      <p:sp>
        <p:nvSpPr>
          <p:cNvPr id="4" name="Elipse 3"/>
          <p:cNvSpPr/>
          <p:nvPr/>
        </p:nvSpPr>
        <p:spPr>
          <a:xfrm>
            <a:off x="8412438" y="2949831"/>
            <a:ext cx="659757" cy="668059"/>
          </a:xfrm>
          <a:prstGeom prst="ellipse">
            <a:avLst/>
          </a:prstGeom>
          <a:solidFill>
            <a:srgbClr val="F35A70"/>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6" name="Conector recto de flecha 5"/>
          <p:cNvCxnSpPr>
            <a:endCxn id="4" idx="1"/>
          </p:cNvCxnSpPr>
          <p:nvPr/>
        </p:nvCxnSpPr>
        <p:spPr>
          <a:xfrm>
            <a:off x="7521186" y="2452117"/>
            <a:ext cx="987871" cy="595549"/>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a:endCxn id="4" idx="3"/>
          </p:cNvCxnSpPr>
          <p:nvPr/>
        </p:nvCxnSpPr>
        <p:spPr>
          <a:xfrm flipV="1">
            <a:off x="7521186" y="3520055"/>
            <a:ext cx="987871" cy="672728"/>
          </a:xfrm>
          <a:prstGeom prst="straightConnector1">
            <a:avLst/>
          </a:prstGeom>
          <a:ln w="381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Imagen 1"/>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6">
                    <a14:imgEffect>
                      <a14:artisticPhotocopy/>
                    </a14:imgEffect>
                  </a14:imgLayer>
                </a14:imgProps>
              </a:ext>
              <a:ext uri="{28A0092B-C50C-407E-A947-70E740481C1C}">
                <a14:useLocalDpi xmlns:a14="http://schemas.microsoft.com/office/drawing/2010/main" val="0"/>
              </a:ext>
            </a:extLst>
          </a:blip>
          <a:stretch>
            <a:fillRect/>
          </a:stretch>
        </p:blipFill>
        <p:spPr>
          <a:xfrm rot="641209" flipH="1">
            <a:off x="7710156" y="2178288"/>
            <a:ext cx="818088" cy="534444"/>
          </a:xfrm>
          <a:prstGeom prst="rect">
            <a:avLst/>
          </a:prstGeom>
        </p:spPr>
      </p:pic>
      <p:pic>
        <p:nvPicPr>
          <p:cNvPr id="16" name="Imagen 15"/>
          <p:cNvPicPr>
            <a:picLocks noChangeAspect="1"/>
          </p:cNvPicPr>
          <p:nvPr/>
        </p:nvPicPr>
        <p:blipFill>
          <a:blip r:embed="rId5">
            <a:duotone>
              <a:prstClr val="black"/>
              <a:srgbClr val="F53160">
                <a:tint val="45000"/>
                <a:satMod val="400000"/>
              </a:srgbClr>
            </a:duotone>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rot="20987599" flipH="1" flipV="1">
            <a:off x="7764299" y="3866625"/>
            <a:ext cx="818088" cy="617111"/>
          </a:xfrm>
          <a:prstGeom prst="rect">
            <a:avLst/>
          </a:prstGeom>
        </p:spPr>
      </p:pic>
      <p:sp>
        <p:nvSpPr>
          <p:cNvPr id="35"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FORWARD PROPAGATION</a:t>
            </a:r>
            <a:endParaRPr lang="en-US" b="1" dirty="0">
              <a:ln w="6350">
                <a:solidFill>
                  <a:schemeClr val="tx1"/>
                </a:solidFill>
              </a:ln>
              <a:latin typeface="Dosis" charset="0"/>
              <a:ea typeface="Dosis" charset="0"/>
              <a:cs typeface="Dosis" charset="0"/>
            </a:endParaRPr>
          </a:p>
        </p:txBody>
      </p:sp>
    </p:spTree>
    <p:extLst>
      <p:ext uri="{BB962C8B-B14F-4D97-AF65-F5344CB8AC3E}">
        <p14:creationId xmlns:p14="http://schemas.microsoft.com/office/powerpoint/2010/main" val="12663883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5" name="Rectángulo 4"/>
          <p:cNvSpPr/>
          <p:nvPr/>
        </p:nvSpPr>
        <p:spPr>
          <a:xfrm>
            <a:off x="0" y="0"/>
            <a:ext cx="12192000" cy="6858000"/>
          </a:xfrm>
          <a:prstGeom prst="rect">
            <a:avLst/>
          </a:prstGeom>
          <a:solidFill>
            <a:srgbClr val="F53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Google Shape;146;p21"/>
          <p:cNvSpPr txBox="1"/>
          <p:nvPr/>
        </p:nvSpPr>
        <p:spPr>
          <a:xfrm>
            <a:off x="596550" y="2788731"/>
            <a:ext cx="10998900" cy="16139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600" dirty="0" smtClean="0">
                <a:ln w="6350">
                  <a:noFill/>
                </a:ln>
                <a:solidFill>
                  <a:schemeClr val="bg1"/>
                </a:solidFill>
                <a:latin typeface="Dosis Medium" charset="0"/>
                <a:ea typeface="Dosis Medium" charset="0"/>
                <a:cs typeface="Dosis Medium" charset="0"/>
              </a:rPr>
              <a:t>GRADIENT DESCENT</a:t>
            </a:r>
            <a:endParaRPr lang="en-US" sz="2800" dirty="0">
              <a:ln w="6350">
                <a:noFill/>
              </a:ln>
              <a:solidFill>
                <a:schemeClr val="bg1"/>
              </a:solidFill>
              <a:latin typeface="Dosis Medium" charset="0"/>
              <a:ea typeface="Dosis Medium" charset="0"/>
              <a:cs typeface="Dosis Medium" charset="0"/>
            </a:endParaRPr>
          </a:p>
        </p:txBody>
      </p:sp>
      <p:sp>
        <p:nvSpPr>
          <p:cNvPr id="6" name="Rectángulo 5"/>
          <p:cNvSpPr>
            <a:spLocks/>
          </p:cNvSpPr>
          <p:nvPr/>
        </p:nvSpPr>
        <p:spPr>
          <a:xfrm>
            <a:off x="203199" y="203199"/>
            <a:ext cx="11776000" cy="6444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606219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0" y="17820"/>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pic>
        <p:nvPicPr>
          <p:cNvPr id="81922" name="Picture 2" descr="https://cdn-images-1.medium.com/max/1600/1*djBjys3plxcVGo8AFVasM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6765" y="1308846"/>
            <a:ext cx="5358267" cy="5305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4823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1"/>
          <p:cNvPicPr preferRelativeResize="0"/>
          <p:nvPr/>
        </p:nvPicPr>
        <p:blipFill rotWithShape="1">
          <a:blip r:embed="rId3"/>
          <a:srcRect/>
          <a:stretch/>
        </p:blipFill>
        <p:spPr>
          <a:xfrm>
            <a:off x="92251" y="40329"/>
            <a:ext cx="12194975" cy="6856326"/>
          </a:xfrm>
          <a:prstGeom prst="rect">
            <a:avLst/>
          </a:prstGeom>
        </p:spPr>
      </p:pic>
      <p:sp>
        <p:nvSpPr>
          <p:cNvPr id="146" name="Google Shape;146;p21"/>
          <p:cNvSpPr txBox="1"/>
          <p:nvPr/>
        </p:nvSpPr>
        <p:spPr>
          <a:xfrm>
            <a:off x="478973" y="738162"/>
            <a:ext cx="10998900" cy="708000"/>
          </a:xfrm>
          <a:prstGeom prst="rect">
            <a:avLst/>
          </a:prstGeom>
          <a:noFill/>
          <a:ln>
            <a:noFill/>
          </a:ln>
        </p:spPr>
        <p:txBody>
          <a:bodyPr spcFirstLastPara="1" wrap="square" lIns="91425" tIns="45700" rIns="91425" bIns="45700" anchor="t" anchorCtr="0">
            <a:noAutofit/>
          </a:bodyPr>
          <a:lstStyle/>
          <a:p>
            <a:pPr lvl="0" algn="ctr"/>
            <a:r>
              <a:rPr lang="en-US" sz="4000" b="1" dirty="0" smtClean="0">
                <a:ln w="6350">
                  <a:solidFill>
                    <a:schemeClr val="tx1"/>
                  </a:solidFill>
                </a:ln>
                <a:solidFill>
                  <a:srgbClr val="4C6AA3"/>
                </a:solidFill>
                <a:latin typeface="Dosis" charset="0"/>
                <a:ea typeface="Dosis" charset="0"/>
                <a:cs typeface="Dosis" charset="0"/>
              </a:rPr>
              <a:t>DESCENSO DEL GRADIENTE</a:t>
            </a:r>
            <a:endParaRPr lang="en-US" b="1" dirty="0">
              <a:ln w="6350">
                <a:solidFill>
                  <a:schemeClr val="tx1"/>
                </a:solidFill>
              </a:ln>
              <a:latin typeface="Dosis" charset="0"/>
              <a:ea typeface="Dosis" charset="0"/>
              <a:cs typeface="Dosis" charset="0"/>
            </a:endParaRPr>
          </a:p>
        </p:txBody>
      </p:sp>
      <p:sp>
        <p:nvSpPr>
          <p:cNvPr id="6" name="Rectángulo 5"/>
          <p:cNvSpPr/>
          <p:nvPr/>
        </p:nvSpPr>
        <p:spPr>
          <a:xfrm>
            <a:off x="2710544" y="4980214"/>
            <a:ext cx="6958390" cy="15512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8203" y="1978435"/>
            <a:ext cx="4680439" cy="4363437"/>
          </a:xfrm>
          <a:prstGeom prst="rect">
            <a:avLst/>
          </a:prstGeom>
        </p:spPr>
      </p:pic>
      <p:sp>
        <p:nvSpPr>
          <p:cNvPr id="8" name="CuadroTexto 7"/>
          <p:cNvSpPr txBox="1"/>
          <p:nvPr/>
        </p:nvSpPr>
        <p:spPr>
          <a:xfrm>
            <a:off x="7696642" y="5932121"/>
            <a:ext cx="474810" cy="461665"/>
          </a:xfrm>
          <a:prstGeom prst="rect">
            <a:avLst/>
          </a:prstGeom>
          <a:solidFill>
            <a:schemeClr val="bg1"/>
          </a:solidFill>
        </p:spPr>
        <p:txBody>
          <a:bodyPr wrap="none" rtlCol="0">
            <a:spAutoFit/>
          </a:bodyPr>
          <a:lstStyle/>
          <a:p>
            <a:r>
              <a:rPr lang="es-ES_tradnl" sz="2400" dirty="0" smtClean="0"/>
              <a:t>W</a:t>
            </a:r>
            <a:endParaRPr lang="es-ES_tradnl" sz="2400" dirty="0"/>
          </a:p>
        </p:txBody>
      </p:sp>
      <p:sp>
        <p:nvSpPr>
          <p:cNvPr id="9" name="Elipse 8"/>
          <p:cNvSpPr>
            <a:spLocks noChangeAspect="1"/>
          </p:cNvSpPr>
          <p:nvPr/>
        </p:nvSpPr>
        <p:spPr>
          <a:xfrm>
            <a:off x="5810473" y="5743576"/>
            <a:ext cx="324000" cy="324000"/>
          </a:xfrm>
          <a:prstGeom prst="ellipse">
            <a:avLst/>
          </a:prstGeom>
          <a:solidFill>
            <a:schemeClr val="accent6"/>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0" name="Elipse 9"/>
          <p:cNvSpPr>
            <a:spLocks noChangeAspect="1"/>
          </p:cNvSpPr>
          <p:nvPr/>
        </p:nvSpPr>
        <p:spPr>
          <a:xfrm>
            <a:off x="3805456" y="3121983"/>
            <a:ext cx="324000" cy="324000"/>
          </a:xfrm>
          <a:prstGeom prst="ellipse">
            <a:avLst/>
          </a:prstGeom>
          <a:solidFill>
            <a:schemeClr val="accent2"/>
          </a:solidFill>
          <a:ln>
            <a:solidFill>
              <a:schemeClr val="tx1">
                <a:lumMod val="75000"/>
                <a:lumOff val="2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_tradnl"/>
          </a:p>
        </p:txBody>
      </p:sp>
      <p:cxnSp>
        <p:nvCxnSpPr>
          <p:cNvPr id="4" name="Conector recto de flecha 3"/>
          <p:cNvCxnSpPr/>
          <p:nvPr/>
        </p:nvCxnSpPr>
        <p:spPr>
          <a:xfrm>
            <a:off x="3557590" y="3093407"/>
            <a:ext cx="376456" cy="750171"/>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a:off x="5537898" y="1865591"/>
            <a:ext cx="869149" cy="461665"/>
          </a:xfrm>
          <a:prstGeom prst="rect">
            <a:avLst/>
          </a:prstGeom>
          <a:solidFill>
            <a:schemeClr val="bg1"/>
          </a:solidFill>
        </p:spPr>
        <p:txBody>
          <a:bodyPr wrap="none" rtlCol="0">
            <a:spAutoFit/>
          </a:bodyPr>
          <a:lstStyle/>
          <a:p>
            <a:r>
              <a:rPr lang="es-ES_tradnl" sz="2400" smtClean="0"/>
              <a:t>Error</a:t>
            </a:r>
            <a:endParaRPr lang="es-ES_tradnl" sz="2400" dirty="0"/>
          </a:p>
        </p:txBody>
      </p:sp>
      <p:grpSp>
        <p:nvGrpSpPr>
          <p:cNvPr id="14" name="Agrupar 13"/>
          <p:cNvGrpSpPr/>
          <p:nvPr/>
        </p:nvGrpSpPr>
        <p:grpSpPr>
          <a:xfrm>
            <a:off x="961383" y="2541572"/>
            <a:ext cx="1572866" cy="2677656"/>
            <a:chOff x="961383" y="2327256"/>
            <a:chExt cx="1572866" cy="2677656"/>
          </a:xfrm>
        </p:grpSpPr>
        <p:sp>
          <p:nvSpPr>
            <p:cNvPr id="12" name="CuadroTexto 11"/>
            <p:cNvSpPr txBox="1"/>
            <p:nvPr/>
          </p:nvSpPr>
          <p:spPr>
            <a:xfrm>
              <a:off x="961383" y="2327256"/>
              <a:ext cx="1572866" cy="2677656"/>
            </a:xfrm>
            <a:prstGeom prst="rect">
              <a:avLst/>
            </a:prstGeom>
            <a:noFill/>
          </p:spPr>
          <p:txBody>
            <a:bodyPr wrap="none" rtlCol="0">
              <a:spAutoFit/>
            </a:bodyPr>
            <a:lstStyle/>
            <a:p>
              <a:pPr algn="ctr"/>
              <a:r>
                <a:rPr lang="es-ES_tradnl" sz="2400" dirty="0" smtClean="0"/>
                <a:t>Gradiente</a:t>
              </a:r>
            </a:p>
            <a:p>
              <a:pPr algn="ctr"/>
              <a:endParaRPr lang="es-ES_tradnl" sz="2400" dirty="0" smtClean="0"/>
            </a:p>
            <a:p>
              <a:pPr algn="ctr"/>
              <a:endParaRPr lang="es-ES_tradnl" sz="2400" dirty="0" smtClean="0"/>
            </a:p>
            <a:p>
              <a:pPr algn="ctr"/>
              <a:r>
                <a:rPr lang="es-ES_tradnl" sz="2400" dirty="0" smtClean="0"/>
                <a:t>Pendiente</a:t>
              </a:r>
            </a:p>
            <a:p>
              <a:pPr algn="ctr"/>
              <a:endParaRPr lang="es-ES_tradnl" sz="2400" dirty="0" smtClean="0"/>
            </a:p>
            <a:p>
              <a:pPr algn="ctr"/>
              <a:endParaRPr lang="es-ES_tradnl" sz="2400" dirty="0"/>
            </a:p>
            <a:p>
              <a:pPr algn="ctr"/>
              <a:r>
                <a:rPr lang="es-ES_tradnl" sz="2400" dirty="0" smtClean="0"/>
                <a:t>Derivada</a:t>
              </a:r>
              <a:endParaRPr lang="es-ES_tradnl" sz="2400" dirty="0"/>
            </a:p>
          </p:txBody>
        </p:sp>
        <p:sp>
          <p:nvSpPr>
            <p:cNvPr id="13" name="Flecha izquierda y derecha 12"/>
            <p:cNvSpPr/>
            <p:nvPr/>
          </p:nvSpPr>
          <p:spPr>
            <a:xfrm rot="5400000">
              <a:off x="1387155" y="2977943"/>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Flecha izquierda y derecha 17"/>
            <p:cNvSpPr/>
            <p:nvPr/>
          </p:nvSpPr>
          <p:spPr>
            <a:xfrm rot="5400000">
              <a:off x="1416765" y="4149019"/>
              <a:ext cx="662102" cy="306912"/>
            </a:xfrm>
            <a:prstGeom prst="leftRightArrow">
              <a:avLst/>
            </a:prstGeom>
            <a:solidFill>
              <a:schemeClr val="tx1">
                <a:lumMod val="75000"/>
                <a:lumOff val="2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9205707" y="1643063"/>
            <a:ext cx="2536269" cy="2517090"/>
            <a:chOff x="9205707" y="1643063"/>
            <a:chExt cx="2536269" cy="2517090"/>
          </a:xfrm>
        </p:grpSpPr>
        <p:cxnSp>
          <p:nvCxnSpPr>
            <p:cNvPr id="17" name="Conector recto 16"/>
            <p:cNvCxnSpPr/>
            <p:nvPr/>
          </p:nvCxnSpPr>
          <p:spPr>
            <a:xfrm>
              <a:off x="9668934" y="1643063"/>
              <a:ext cx="0" cy="2517090"/>
            </a:xfrm>
            <a:prstGeom prst="line">
              <a:avLst/>
            </a:prstGeom>
            <a:ln w="28575"/>
          </p:spPr>
          <p:style>
            <a:lnRef idx="1">
              <a:schemeClr val="dk1"/>
            </a:lnRef>
            <a:fillRef idx="0">
              <a:schemeClr val="dk1"/>
            </a:fillRef>
            <a:effectRef idx="0">
              <a:schemeClr val="dk1"/>
            </a:effectRef>
            <a:fontRef idx="minor">
              <a:schemeClr val="tx1"/>
            </a:fontRef>
          </p:style>
        </p:cxnSp>
        <p:cxnSp>
          <p:nvCxnSpPr>
            <p:cNvPr id="22" name="Conector recto 21"/>
            <p:cNvCxnSpPr/>
            <p:nvPr/>
          </p:nvCxnSpPr>
          <p:spPr>
            <a:xfrm flipH="1">
              <a:off x="9205707" y="3676766"/>
              <a:ext cx="2536269"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6" name="Conector recto 25"/>
            <p:cNvCxnSpPr/>
            <p:nvPr/>
          </p:nvCxnSpPr>
          <p:spPr>
            <a:xfrm flipH="1">
              <a:off x="9501189" y="2035587"/>
              <a:ext cx="1285874" cy="1893473"/>
            </a:xfrm>
            <a:prstGeom prst="line">
              <a:avLst/>
            </a:prstGeom>
            <a:ln w="57150">
              <a:solidFill>
                <a:schemeClr val="accent1"/>
              </a:solidFill>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816959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16620</TotalTime>
  <Words>2528</Words>
  <Application>Microsoft Macintosh PowerPoint</Application>
  <PresentationFormat>Panorámica</PresentationFormat>
  <Paragraphs>547</Paragraphs>
  <Slides>168</Slides>
  <Notes>168</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168</vt:i4>
      </vt:variant>
    </vt:vector>
  </HeadingPairs>
  <TitlesOfParts>
    <vt:vector size="177" baseType="lpstr">
      <vt:lpstr>Abel</vt:lpstr>
      <vt:lpstr>Arial</vt:lpstr>
      <vt:lpstr>Calibri</vt:lpstr>
      <vt:lpstr>Dosis</vt:lpstr>
      <vt:lpstr>Dosis Light</vt:lpstr>
      <vt:lpstr>Dosis Medium</vt:lpstr>
      <vt:lpstr>Dosis SemiBold</vt:lpstr>
      <vt:lpstr>PT Sans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Usuario de Microsoft Office</cp:lastModifiedBy>
  <cp:revision>194</cp:revision>
  <cp:lastPrinted>2019-05-13T20:02:32Z</cp:lastPrinted>
  <dcterms:modified xsi:type="dcterms:W3CDTF">2019-05-23T14:30:00Z</dcterms:modified>
</cp:coreProperties>
</file>